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2" r:id="rId1"/>
  </p:sldMasterIdLst>
  <p:notesMasterIdLst>
    <p:notesMasterId r:id="rId5"/>
  </p:notesMasterIdLst>
  <p:handoutMasterIdLst>
    <p:handoutMasterId r:id="rId6"/>
  </p:handoutMasterIdLst>
  <p:sldIdLst>
    <p:sldId id="296" r:id="rId2"/>
    <p:sldId id="297" r:id="rId3"/>
    <p:sldId id="298" r:id="rId4"/>
  </p:sldIdLst>
  <p:sldSz cx="12192000" cy="6858000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660066"/>
    <a:srgbClr val="00FF99"/>
    <a:srgbClr val="FF66FF"/>
    <a:srgbClr val="FF99FF"/>
    <a:srgbClr val="FFFF99"/>
    <a:srgbClr val="FFFFCC"/>
    <a:srgbClr val="FFDC6D"/>
    <a:srgbClr val="C5F8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3" autoAdjust="0"/>
    <p:restoredTop sz="94660"/>
  </p:normalViewPr>
  <p:slideViewPr>
    <p:cSldViewPr>
      <p:cViewPr varScale="1">
        <p:scale>
          <a:sx n="118" d="100"/>
          <a:sy n="118" d="100"/>
        </p:scale>
        <p:origin x="114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480E058-C893-4AF9-90C7-B417FD5FE186}" type="slidenum">
              <a:rPr lang="en-GB" altLang="sr-Latn-RS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4722291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20725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98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sr-Latn-RS" noProof="0"/>
              <a:t>Kliknite da biste uredili stilove teksta matrice</a:t>
            </a:r>
          </a:p>
          <a:p>
            <a:pPr lvl="1"/>
            <a:r>
              <a:rPr lang="en-GB" altLang="sr-Latn-RS" noProof="0"/>
              <a:t>Druga razina</a:t>
            </a:r>
          </a:p>
          <a:p>
            <a:pPr lvl="2"/>
            <a:r>
              <a:rPr lang="en-GB" altLang="sr-Latn-RS" noProof="0"/>
              <a:t>Treća razina</a:t>
            </a:r>
          </a:p>
          <a:p>
            <a:pPr lvl="3"/>
            <a:r>
              <a:rPr lang="en-GB" altLang="sr-Latn-RS" noProof="0"/>
              <a:t>Četvrta razina</a:t>
            </a:r>
          </a:p>
          <a:p>
            <a:pPr lvl="4"/>
            <a:r>
              <a:rPr lang="en-GB" altLang="sr-Latn-RS" noProof="0"/>
              <a:t>Peta razina</a:t>
            </a:r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98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D9EC2F8-8540-44BE-907F-63F62CA0707A}" type="slidenum">
              <a:rPr lang="en-GB" altLang="sr-Latn-RS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41335777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1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805641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2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445092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3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757865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0DF921-0A43-4B2E-92F6-EF572F2EB78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389473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860111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5317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2911983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5378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401193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0BBFE6-9337-4332-A047-75760AF018AB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5931176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3B2A0E-D45B-4250-9AD2-80EFE2847200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825981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8E74C7-2D07-433A-961C-46FE2D491C99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998495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0D927E-4487-4658-BCEA-C981ED77E78D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8675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C0C3E9-02AF-4AC0-A07C-200C62E7C924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797317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24150D-38DF-4F06-8136-0C5CF35ADBEB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971595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657AB4-4716-4FAE-A068-2C9CFA521F0A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090222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30D8DE-CE0C-4854-9145-D573CDC58DB7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988502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A9F721-E14C-463E-8BA7-94B045056199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455649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7061D4-D100-4096-A8EB-11D87EC3821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820404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02857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  <p:sldLayoutId id="2147484185" r:id="rId13"/>
    <p:sldLayoutId id="2147484186" r:id="rId14"/>
    <p:sldLayoutId id="2147484187" r:id="rId15"/>
    <p:sldLayoutId id="21474841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2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ubtitle 2">
            <a:extLst>
              <a:ext uri="{FF2B5EF4-FFF2-40B4-BE49-F238E27FC236}">
                <a16:creationId xmlns:a16="http://schemas.microsoft.com/office/drawing/2014/main" id="{3F12E762-519A-462E-9EA4-029172CE5409}"/>
              </a:ext>
            </a:extLst>
          </p:cNvPr>
          <p:cNvSpPr txBox="1"/>
          <p:nvPr/>
        </p:nvSpPr>
        <p:spPr bwMode="auto">
          <a:xfrm>
            <a:off x="1199456" y="2091867"/>
            <a:ext cx="7416824" cy="3503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hr-HR" sz="3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Aktivnost 7: Procjena utjecaja okolišnih varijabli na fenologiju masline u sadašnjoj i budućoj klimi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hr-HR" sz="2200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Početni sastanak na projektu, 5. veljače 2026. 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Ivica </a:t>
            </a:r>
            <a:r>
              <a:rPr lang="hr-HR" sz="2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Vilibić</a:t>
            </a: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hr-HR" sz="2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ivilibic@irb.hr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Institut za jadranske kulture i melioraciju krša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Institut Ruđer Bošković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00E3D58-BEEB-4EDB-AD73-698E283517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7448" y="397447"/>
            <a:ext cx="7560840" cy="1194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0"/>
              </a:spcAft>
              <a:defRPr/>
            </a:pP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Klimatski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hazardi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rizici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u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obalnom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području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Jadrana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njihov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utjecaj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na</a:t>
            </a: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zelenu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tranziciju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plavi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rast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(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AdriaClimRisk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)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pic>
        <p:nvPicPr>
          <p:cNvPr id="8" name="Picture 2" descr="Maslina - Na cijelom Mediteranu nema tako očuvanih divljih maslina u  njihovu prirodnom okruženju. One sadrže jedan od dva naša divlja genoma,  zove se lunsko-lastovski">
            <a:extLst>
              <a:ext uri="{FF2B5EF4-FFF2-40B4-BE49-F238E27FC236}">
                <a16:creationId xmlns:a16="http://schemas.microsoft.com/office/drawing/2014/main" id="{817A0A33-20DC-4F72-B92B-3AD72F421F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280" y="1285410"/>
            <a:ext cx="3097444" cy="205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Exploring Climate Change &amp; Global Warming">
            <a:extLst>
              <a:ext uri="{FF2B5EF4-FFF2-40B4-BE49-F238E27FC236}">
                <a16:creationId xmlns:a16="http://schemas.microsoft.com/office/drawing/2014/main" id="{D4415BBC-B459-456A-A6CB-9E9B7426FE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352" y="4243729"/>
            <a:ext cx="1944215" cy="1141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DEA1098-13A2-4178-8449-FE4567817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1584" y="371786"/>
            <a:ext cx="6187248" cy="461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1200"/>
              </a:spcAft>
              <a:defRPr/>
            </a:pP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Aktivnost 7: lipanj 2026. </a:t>
            </a:r>
            <a:r>
              <a:rPr lang="hr-HR" altLang="sr-Latn-RS" sz="28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– lipanj 2029.</a:t>
            </a:r>
            <a:endParaRPr lang="hr-HR" altLang="sr-Latn-RS" sz="2800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3E9B9C99-57ED-4D4E-895F-32BC8BE02E92}"/>
              </a:ext>
            </a:extLst>
          </p:cNvPr>
          <p:cNvSpPr/>
          <p:nvPr/>
        </p:nvSpPr>
        <p:spPr>
          <a:xfrm>
            <a:off x="551384" y="953344"/>
            <a:ext cx="9120395" cy="2803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 okviru ove aktivnosti, cilj je procijeniti </a:t>
            </a: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kako i koje okolišne varijable utječu na vrijeme i dinamiku cvatnje različitih sorata maslina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uzgojenih na obalnom području Hrvatske. Analiza će obuhvatiti: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podatke o cvatnji maslina (početak, puni cvat, završetak) prikupljene od 2004. do danas u srednjoj i južnoj Dalmaciji te u Istri (</a:t>
            </a: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podaci IJK-a i DHMZ-a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meteorološke podatke iz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reanalize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ERA5-Land (temperatura, oborina, vjetar, vlaga tla i dr.) za točke najbliže eksperimentalnim maslinicima.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ansambli atmosferskih klimatskih simulacija i projekcija sakupljeni u okviru programa Euro-CORDEX i Med-CORDEX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Bit će primijenjena </a:t>
            </a: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klasična agrometeorološka metoda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izračunavanje hladnih jedinica (engl. "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Chilling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Units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", CU) za vrijeme mirovanja i temperaturnih suma (engl.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Growth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Degree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Days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Hours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GDD/GDH) za akumulaciju topline potrebne za početak cvatnje.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Također će se testirati </a:t>
            </a: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alternativni modeli 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pomoću višestruke regresije i ANOVA analiza, kao i drugih varijabli (npr. oborina), s ciljem poboljšanja točnosti procjene.</a:t>
            </a:r>
          </a:p>
        </p:txBody>
      </p:sp>
      <p:pic>
        <p:nvPicPr>
          <p:cNvPr id="13" name="Picture 2" descr="https://pub.mdpi-res.com/forests/forests-11-00835/article_deploy/html/images/forests-11-00835-ag.png?1598526847">
            <a:extLst>
              <a:ext uri="{FF2B5EF4-FFF2-40B4-BE49-F238E27FC236}">
                <a16:creationId xmlns:a16="http://schemas.microsoft.com/office/drawing/2014/main" id="{0C300806-09CD-4A4F-85F6-0243F3CCE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3728206"/>
            <a:ext cx="3800330" cy="2137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2E95F1FE-ABEC-4AB5-8918-2684F45CF2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2344" y="3529833"/>
            <a:ext cx="2897649" cy="2503204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5D551EAD-2B5C-42BD-ADF8-B804D20ACB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3832" y="3612164"/>
            <a:ext cx="3616496" cy="2363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233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27F62D40-E336-4858-BD1B-5B39765616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158" y="783806"/>
            <a:ext cx="4472410" cy="3725314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7F65ECFD-20EA-4893-81B5-9BE95760E8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19" y="1095836"/>
            <a:ext cx="4896485" cy="2333164"/>
          </a:xfrm>
          <a:prstGeom prst="rect">
            <a:avLst/>
          </a:prstGeom>
        </p:spPr>
      </p:pic>
      <p:sp>
        <p:nvSpPr>
          <p:cNvPr id="3" name="Pravokutnik 2">
            <a:extLst>
              <a:ext uri="{FF2B5EF4-FFF2-40B4-BE49-F238E27FC236}">
                <a16:creationId xmlns:a16="http://schemas.microsoft.com/office/drawing/2014/main" id="{8E8AE68A-6586-49B9-934A-F9A6F5641C1F}"/>
              </a:ext>
            </a:extLst>
          </p:cNvPr>
          <p:cNvSpPr/>
          <p:nvPr/>
        </p:nvSpPr>
        <p:spPr>
          <a:xfrm>
            <a:off x="240390" y="781904"/>
            <a:ext cx="1997406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Cvjetanje Kaštela (IJK)</a:t>
            </a:r>
          </a:p>
        </p:txBody>
      </p:sp>
      <p:sp>
        <p:nvSpPr>
          <p:cNvPr id="10" name="Pravokutnik 9">
            <a:extLst>
              <a:ext uri="{FF2B5EF4-FFF2-40B4-BE49-F238E27FC236}">
                <a16:creationId xmlns:a16="http://schemas.microsoft.com/office/drawing/2014/main" id="{BD84A6A2-1BCB-4A1A-8ECE-56FE0164F60E}"/>
              </a:ext>
            </a:extLst>
          </p:cNvPr>
          <p:cNvSpPr/>
          <p:nvPr/>
        </p:nvSpPr>
        <p:spPr>
          <a:xfrm>
            <a:off x="8978216" y="450772"/>
            <a:ext cx="2374368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16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Fenološke</a:t>
            </a:r>
            <a:r>
              <a:rPr lang="hr-HR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postaje (DHMZ)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EF672D95-4360-4CF7-9A4C-201B2C8492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395" y="3935886"/>
            <a:ext cx="4896485" cy="1293011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5E989A8E-9F05-4FEA-9783-06660C6DD2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3526732"/>
            <a:ext cx="4215661" cy="2494556"/>
          </a:xfrm>
          <a:prstGeom prst="rect">
            <a:avLst/>
          </a:prstGeom>
        </p:spPr>
      </p:pic>
      <p:sp>
        <p:nvSpPr>
          <p:cNvPr id="13" name="AutoShape 2" descr="Home">
            <a:extLst>
              <a:ext uri="{FF2B5EF4-FFF2-40B4-BE49-F238E27FC236}">
                <a16:creationId xmlns:a16="http://schemas.microsoft.com/office/drawing/2014/main" id="{933D4F71-1396-40D6-AB85-F3ED968C527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 descr="ECMWF | Research Software Directory">
            <a:extLst>
              <a:ext uri="{FF2B5EF4-FFF2-40B4-BE49-F238E27FC236}">
                <a16:creationId xmlns:a16="http://schemas.microsoft.com/office/drawing/2014/main" id="{90C716DC-2044-4178-8A17-1BF24E3A48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77" y="5329814"/>
            <a:ext cx="1931584" cy="331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559501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12850</TotalTime>
  <Words>260</Words>
  <Application>Microsoft Office PowerPoint</Application>
  <PresentationFormat>Široki zaslon</PresentationFormat>
  <Paragraphs>18</Paragraphs>
  <Slides>3</Slides>
  <Notes>3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3</vt:i4>
      </vt:variant>
    </vt:vector>
  </HeadingPairs>
  <TitlesOfParts>
    <vt:vector size="9" baseType="lpstr">
      <vt:lpstr>Arial</vt:lpstr>
      <vt:lpstr>Calibri</vt:lpstr>
      <vt:lpstr>Times New Roman</vt:lpstr>
      <vt:lpstr>Trebuchet MS</vt:lpstr>
      <vt:lpstr>Wingdings 3</vt:lpstr>
      <vt:lpstr>Facet</vt:lpstr>
      <vt:lpstr>PowerPoint prezentacija</vt:lpstr>
      <vt:lpstr>PowerPoint prezentacija</vt:lpstr>
      <vt:lpstr>PowerPoint prezentacija</vt:lpstr>
    </vt:vector>
  </TitlesOfParts>
  <Company>IOR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pc-vilibic</dc:creator>
  <cp:lastModifiedBy>Ivica Vilibic</cp:lastModifiedBy>
  <cp:revision>1603</cp:revision>
  <cp:lastPrinted>2020-03-19T12:45:17Z</cp:lastPrinted>
  <dcterms:created xsi:type="dcterms:W3CDTF">2007-03-02T12:15:30Z</dcterms:created>
  <dcterms:modified xsi:type="dcterms:W3CDTF">2026-01-26T14:13:46Z</dcterms:modified>
</cp:coreProperties>
</file>