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2" r:id="rId3"/>
    <p:sldId id="261" r:id="rId4"/>
    <p:sldId id="278" r:id="rId5"/>
    <p:sldId id="271" r:id="rId6"/>
    <p:sldId id="280" r:id="rId7"/>
    <p:sldId id="281" r:id="rId8"/>
    <p:sldId id="263" r:id="rId9"/>
    <p:sldId id="272" r:id="rId10"/>
    <p:sldId id="268" r:id="rId11"/>
    <p:sldId id="275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CB70"/>
    <a:srgbClr val="AAC7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40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FCE65-E94F-47A9-8890-7BADAD1C23AA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F85B5-C611-46FE-A28B-52F06FF270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549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8F85B5-C611-46FE-A28B-52F06FF2706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0257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CB81A-1E8F-767B-6F9E-DE491C7417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84FF-16D2-FAD0-C6B1-D0979AB599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80EC15-8FC8-62C1-A0DE-E1B0A060C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5B0A01-A290-006A-9992-8679E51BE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F31AB5-229F-7A3C-1A9C-1178E9F48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5217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498A1-8F56-0BF5-21CE-0DAFA3E16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27FA57-5EFD-3E48-93F5-FF323FBA49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90CC7-06D3-FED7-9FCB-AFB310E6F4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68CCF3-6269-52FB-63BA-4853FB312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76AE3F-BA23-B608-CA8C-9C602342B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2C451D-6810-C1BF-C2FE-BF1B90C88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418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D68AA-42BB-A99A-C619-7CAB14A8A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00F7FF-174C-E78E-2AA6-54A67CB9BF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69D218-5921-2732-60A6-A51785E56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9ED085-4D46-B3DD-ADA9-E50BF9D3A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3F197-A086-C55E-0C37-B086A45A5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98545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A4AA77-7E8D-8662-9273-B034E78E62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7A178B-42E4-9737-5A73-0E6B3BF0BE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EAB30-1981-F74C-E1A9-705492943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00BB60-7668-AB7A-62E3-F41EB7EF4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5B30E-7538-D5E7-4F5E-B6373D27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992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CB81A-1E8F-767B-6F9E-DE491C7417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FB84FF-16D2-FAD0-C6B1-D0979AB599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80EC15-8FC8-62C1-A0DE-E1B0A060C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5B0A01-A290-006A-9992-8679E51BE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F31AB5-229F-7A3C-1A9C-1178E9F48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4383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3A3CC-F466-DAB2-7D6C-A9838C04C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E636B-827D-97EA-034A-5C7E9BA18D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2EA342-17C0-984C-5333-C140B4310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A4DA4-E88C-3F9A-2D6D-E0EB274BC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87E3-A752-2703-0AFF-3E13B1375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0615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C0B7D-42A7-C7D1-A15A-FCDD1B875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B7030C-0C76-94F0-FA3A-87AE1C319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86C33-178E-EFF8-F4CF-1F05C08CD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842A02-2BDE-2A4A-2BF1-30D984070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BAC3A6-1770-CF68-0C4B-3763DBF9A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470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97BBA-FC61-9E4C-D80F-33747A032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DCA5D-149C-8EEF-93AE-8795FB3542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A85672-8B8C-FAE0-1249-022FFEDE05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45760E-A851-AE77-4E73-12AA870F1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DFB05D-0916-238F-F90F-75F9CC8C1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4BB65-2940-5067-EF16-DD987A22A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2846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7AA27-7C3A-E51D-C8A5-D81FE28CC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206B91-A91C-B2D9-C72F-03243C23E5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C2F00-189F-05EC-AEC6-CC4EBBF67B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C2F5BE-A6DF-54B1-2DB1-0E341B0E76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06805D-2741-3B32-4189-54F305359C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E79092-A1B9-7D2D-587F-D74BFDB09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FA053E-9E4D-5E28-0117-868931114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B2D5FF-5727-2833-03F9-590AEB67C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783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591C7-31DF-79FC-5142-2DFC9FED8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6B17CC-1C5E-56A6-8192-930D484F8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6D32A6-9D12-1376-E9C7-FBD95C21F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1D59F3-DA17-870A-01E8-DCAEEEB04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433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7BD567-B6CC-79ED-6A0E-A4727E5F0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455A9D-0EF1-557B-05CD-3290E890E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61C4E8-7655-8D9C-0819-5B079409D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3517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8527F-C20C-C431-EF3B-E29776D4E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52DA34-C2E5-04EA-1BFA-8BBC6E1609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1454FD-DC79-771D-CCAD-C0CB79438D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546650-4563-6F38-D1D7-583A732CF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358FAE-90DF-E11A-3318-B137FC365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F3A4C9-D03B-42EC-1C15-BD2CA8FEA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811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DE96EB-D6D1-A944-D944-BDEA7C45B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1448AE-4889-6657-0446-46B77331A5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496C5-335D-8C0F-DF11-CE17868491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156879-7D50-4D83-ABAF-1FFA9C69D2DD}" type="datetimeFigureOut">
              <a:rPr lang="en-GB" smtClean="0"/>
              <a:t>05/02/2026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7E64F8-F73A-3500-083F-804515B7F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51384A-E0A8-B0BA-D2BE-8012CCE43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EFBF7A-3728-4482-949A-E88E956F74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7613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8.jpg"/><Relationship Id="rId7" Type="http://schemas.openxmlformats.org/officeDocument/2006/relationships/image" Target="../media/image9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19.jpg"/><Relationship Id="rId9" Type="http://schemas.openxmlformats.org/officeDocument/2006/relationships/hyperlink" Target="https://www.fieldclimate.com/auth/login?returnUrl=%2Fdashboard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8.jpg"/><Relationship Id="rId7" Type="http://schemas.openxmlformats.org/officeDocument/2006/relationships/image" Target="../media/image7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11" Type="http://schemas.openxmlformats.org/officeDocument/2006/relationships/image" Target="../media/image21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19.jpg"/><Relationship Id="rId9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3.jpeg"/><Relationship Id="rId7" Type="http://schemas.openxmlformats.org/officeDocument/2006/relationships/image" Target="../media/image9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microsoft.com/office/2007/relationships/hdphoto" Target="../media/hdphoto3.wdp"/><Relationship Id="rId4" Type="http://schemas.openxmlformats.org/officeDocument/2006/relationships/image" Target="../media/image24.jpg"/><Relationship Id="rId9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jpeg"/><Relationship Id="rId9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7.jpeg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microsoft.com/office/2007/relationships/hdphoto" Target="../media/hdphoto2.wdp"/><Relationship Id="rId3" Type="http://schemas.openxmlformats.org/officeDocument/2006/relationships/image" Target="../media/image13.jp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15.png"/><Relationship Id="rId10" Type="http://schemas.microsoft.com/office/2007/relationships/hdphoto" Target="../media/hdphoto1.wdp"/><Relationship Id="rId4" Type="http://schemas.openxmlformats.org/officeDocument/2006/relationships/image" Target="../media/image14.jp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2.wdp"/><Relationship Id="rId3" Type="http://schemas.openxmlformats.org/officeDocument/2006/relationships/image" Target="../media/image14.jpg"/><Relationship Id="rId7" Type="http://schemas.openxmlformats.org/officeDocument/2006/relationships/image" Target="../media/image7.jpeg"/><Relationship Id="rId12" Type="http://schemas.openxmlformats.org/officeDocument/2006/relationships/image" Target="../media/image10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11" Type="http://schemas.openxmlformats.org/officeDocument/2006/relationships/image" Target="../media/image16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15.pn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43C48B49-6135-48B6-AC0F-97E5D8D1F0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61F701-0E91-1E3B-EE66-6AC89EAD0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454" y="-440724"/>
            <a:ext cx="11861075" cy="2402006"/>
          </a:xfrm>
        </p:spPr>
        <p:txBody>
          <a:bodyPr anchor="b">
            <a:normAutofit/>
          </a:bodyPr>
          <a:lstStyle/>
          <a:p>
            <a:r>
              <a:rPr lang="hr-HR" sz="4000" b="1" dirty="0">
                <a:solidFill>
                  <a:srgbClr val="FFC000"/>
                </a:solidFill>
              </a:rPr>
              <a:t>AdriaClimRisk – Aktivnost 2</a:t>
            </a:r>
            <a:br>
              <a:rPr lang="hr-HR" sz="4000" dirty="0">
                <a:solidFill>
                  <a:schemeClr val="bg1"/>
                </a:solidFill>
              </a:rPr>
            </a:br>
            <a:r>
              <a:rPr lang="en-GB" sz="4000" b="1" dirty="0">
                <a:solidFill>
                  <a:schemeClr val="bg1"/>
                </a:solidFill>
              </a:rPr>
              <a:t>Analiza </a:t>
            </a:r>
            <a:r>
              <a:rPr lang="en-GB" sz="4000" b="1" dirty="0" err="1">
                <a:solidFill>
                  <a:schemeClr val="bg1"/>
                </a:solidFill>
              </a:rPr>
              <a:t>klimatskih</a:t>
            </a:r>
            <a:r>
              <a:rPr lang="en-GB" sz="4000" b="1" dirty="0">
                <a:solidFill>
                  <a:schemeClr val="bg1"/>
                </a:solidFill>
              </a:rPr>
              <a:t> </a:t>
            </a:r>
            <a:r>
              <a:rPr lang="en-GB" sz="4000" b="1" dirty="0" err="1">
                <a:solidFill>
                  <a:schemeClr val="bg1"/>
                </a:solidFill>
              </a:rPr>
              <a:t>simulacija</a:t>
            </a:r>
            <a:r>
              <a:rPr lang="en-GB" sz="4000" b="1" dirty="0">
                <a:solidFill>
                  <a:schemeClr val="bg1"/>
                </a:solidFill>
              </a:rPr>
              <a:t> </a:t>
            </a:r>
            <a:r>
              <a:rPr lang="en-GB" sz="4000" b="1" dirty="0" err="1">
                <a:solidFill>
                  <a:schemeClr val="bg1"/>
                </a:solidFill>
              </a:rPr>
              <a:t>i</a:t>
            </a:r>
            <a:r>
              <a:rPr lang="en-GB" sz="4000" b="1" dirty="0">
                <a:solidFill>
                  <a:schemeClr val="bg1"/>
                </a:solidFill>
              </a:rPr>
              <a:t> </a:t>
            </a:r>
            <a:r>
              <a:rPr lang="en-GB" sz="4000" b="1" dirty="0" err="1">
                <a:solidFill>
                  <a:schemeClr val="bg1"/>
                </a:solidFill>
              </a:rPr>
              <a:t>projekcija</a:t>
            </a:r>
            <a:r>
              <a:rPr lang="en-GB" sz="4000" b="1" dirty="0">
                <a:solidFill>
                  <a:schemeClr val="bg1"/>
                </a:solidFill>
              </a:rPr>
              <a:t> </a:t>
            </a:r>
            <a:r>
              <a:rPr lang="en-GB" sz="4000" b="1" dirty="0" err="1">
                <a:solidFill>
                  <a:schemeClr val="bg1"/>
                </a:solidFill>
              </a:rPr>
              <a:t>atmosfere</a:t>
            </a:r>
            <a:r>
              <a:rPr lang="en-GB" sz="4000" b="1" dirty="0">
                <a:solidFill>
                  <a:schemeClr val="bg1"/>
                </a:solidFill>
              </a:rPr>
              <a:t> u </a:t>
            </a:r>
            <a:r>
              <a:rPr lang="en-GB" sz="4000" b="1" dirty="0" err="1">
                <a:solidFill>
                  <a:schemeClr val="bg1"/>
                </a:solidFill>
              </a:rPr>
              <a:t>području</a:t>
            </a:r>
            <a:r>
              <a:rPr lang="en-GB" sz="4000" b="1" dirty="0">
                <a:solidFill>
                  <a:schemeClr val="bg1"/>
                </a:solidFill>
              </a:rPr>
              <a:t> </a:t>
            </a:r>
            <a:r>
              <a:rPr lang="en-GB" sz="4000" b="1" dirty="0" err="1">
                <a:solidFill>
                  <a:schemeClr val="bg1"/>
                </a:solidFill>
              </a:rPr>
              <a:t>Jadrana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8" y="4374554"/>
            <a:ext cx="12192007" cy="2483444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40655" y="4374554"/>
            <a:ext cx="4051344" cy="2483446"/>
          </a:xfrm>
          <a:prstGeom prst="rect">
            <a:avLst/>
          </a:prstGeom>
          <a:gradFill>
            <a:gsLst>
              <a:gs pos="4000">
                <a:schemeClr val="accent1">
                  <a:alpha val="21000"/>
                </a:schemeClr>
              </a:gs>
              <a:gs pos="83000">
                <a:schemeClr val="accent1">
                  <a:lumMod val="50000"/>
                  <a:alpha val="61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256AC18-FB41-4977-8B0C-F5082335A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4379429"/>
            <a:ext cx="12191984" cy="1953928"/>
          </a:xfrm>
          <a:prstGeom prst="rect">
            <a:avLst/>
          </a:prstGeom>
          <a:gradFill>
            <a:gsLst>
              <a:gs pos="32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alpha val="5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8" y="4380927"/>
            <a:ext cx="12192000" cy="2019443"/>
          </a:xfrm>
          <a:prstGeom prst="rect">
            <a:avLst/>
          </a:prstGeom>
          <a:gradFill>
            <a:gsLst>
              <a:gs pos="3200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7A28BE-5977-6A1B-F53E-C262F02455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9765" y="4892722"/>
            <a:ext cx="6387155" cy="1078173"/>
          </a:xfrm>
        </p:spPr>
        <p:txBody>
          <a:bodyPr anchor="ctr">
            <a:noAutofit/>
          </a:bodyPr>
          <a:lstStyle/>
          <a:p>
            <a:pPr algn="l"/>
            <a:r>
              <a:rPr lang="hr-HR" sz="2000" b="1" dirty="0">
                <a:solidFill>
                  <a:srgbClr val="FFFFFF"/>
                </a:solidFill>
              </a:rPr>
              <a:t>Ana Radovan</a:t>
            </a:r>
          </a:p>
          <a:p>
            <a:pPr algn="l"/>
            <a:r>
              <a:rPr lang="hr-HR" sz="2000" b="1" dirty="0">
                <a:solidFill>
                  <a:srgbClr val="FFFFFF"/>
                </a:solidFill>
              </a:rPr>
              <a:t>Institut za Jadranske kulture i meloraciju krša</a:t>
            </a:r>
          </a:p>
          <a:p>
            <a:pPr algn="l"/>
            <a:r>
              <a:rPr lang="hr-HR" sz="2000" b="1" dirty="0">
                <a:solidFill>
                  <a:srgbClr val="FFFFFF"/>
                </a:solidFill>
              </a:rPr>
              <a:t>Split, 05.02.2026.</a:t>
            </a:r>
            <a:endParaRPr lang="en-GB" sz="2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756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E25B818-1B7E-FD07-AFB5-124205F683FD}"/>
              </a:ext>
            </a:extLst>
          </p:cNvPr>
          <p:cNvSpPr/>
          <p:nvPr/>
        </p:nvSpPr>
        <p:spPr>
          <a:xfrm>
            <a:off x="-1" y="0"/>
            <a:ext cx="8967651" cy="159366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2">
                  <a:lumMod val="25000"/>
                </a:schemeClr>
              </a:gs>
            </a:gsLst>
            <a:path path="circle">
              <a:fillToRect l="100000" t="100000"/>
            </a:path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C36E86-7538-96F2-7874-9C6FC3186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88" b="25203"/>
          <a:stretch>
            <a:fillRect/>
          </a:stretch>
        </p:blipFill>
        <p:spPr>
          <a:xfrm>
            <a:off x="8751067" y="10"/>
            <a:ext cx="3440934" cy="2285990"/>
          </a:xfrm>
          <a:custGeom>
            <a:avLst/>
            <a:gdLst/>
            <a:ahLst/>
            <a:cxnLst/>
            <a:rect l="l" t="t" r="r" b="b"/>
            <a:pathLst>
              <a:path w="3440934" h="2286000">
                <a:moveTo>
                  <a:pt x="172481" y="2232285"/>
                </a:moveTo>
                <a:lnTo>
                  <a:pt x="172531" y="2232737"/>
                </a:lnTo>
                <a:lnTo>
                  <a:pt x="172407" y="2233032"/>
                </a:lnTo>
                <a:cubicBezTo>
                  <a:pt x="172452" y="2232834"/>
                  <a:pt x="172808" y="2231800"/>
                  <a:pt x="172481" y="2232285"/>
                </a:cubicBezTo>
                <a:close/>
                <a:moveTo>
                  <a:pt x="18615" y="0"/>
                </a:moveTo>
                <a:lnTo>
                  <a:pt x="3440934" y="0"/>
                </a:lnTo>
                <a:lnTo>
                  <a:pt x="3440934" y="2286000"/>
                </a:lnTo>
                <a:lnTo>
                  <a:pt x="178765" y="2286000"/>
                </a:lnTo>
                <a:lnTo>
                  <a:pt x="174444" y="2250010"/>
                </a:lnTo>
                <a:lnTo>
                  <a:pt x="172531" y="2232737"/>
                </a:lnTo>
                <a:lnTo>
                  <a:pt x="174201" y="2228764"/>
                </a:lnTo>
                <a:cubicBezTo>
                  <a:pt x="177345" y="2221109"/>
                  <a:pt x="195223" y="2193427"/>
                  <a:pt x="191343" y="2186356"/>
                </a:cubicBezTo>
                <a:cubicBezTo>
                  <a:pt x="178219" y="2152642"/>
                  <a:pt x="168572" y="2171498"/>
                  <a:pt x="164067" y="2142065"/>
                </a:cubicBezTo>
                <a:cubicBezTo>
                  <a:pt x="160133" y="2108680"/>
                  <a:pt x="159859" y="2130285"/>
                  <a:pt x="146664" y="2089229"/>
                </a:cubicBezTo>
                <a:cubicBezTo>
                  <a:pt x="150478" y="2084435"/>
                  <a:pt x="154800" y="2063293"/>
                  <a:pt x="152113" y="2054485"/>
                </a:cubicBezTo>
                <a:cubicBezTo>
                  <a:pt x="150513" y="2038242"/>
                  <a:pt x="152449" y="2036605"/>
                  <a:pt x="144880" y="2020593"/>
                </a:cubicBezTo>
                <a:cubicBezTo>
                  <a:pt x="150732" y="2023165"/>
                  <a:pt x="151291" y="1972155"/>
                  <a:pt x="157720" y="1979286"/>
                </a:cubicBezTo>
                <a:cubicBezTo>
                  <a:pt x="162030" y="1968351"/>
                  <a:pt x="153186" y="1963668"/>
                  <a:pt x="156833" y="1952854"/>
                </a:cubicBezTo>
                <a:cubicBezTo>
                  <a:pt x="156957" y="1940918"/>
                  <a:pt x="151341" y="1960059"/>
                  <a:pt x="149917" y="1946946"/>
                </a:cubicBezTo>
                <a:lnTo>
                  <a:pt x="153743" y="1875565"/>
                </a:lnTo>
                <a:cubicBezTo>
                  <a:pt x="149772" y="1866223"/>
                  <a:pt x="150846" y="1858473"/>
                  <a:pt x="153507" y="1850807"/>
                </a:cubicBezTo>
                <a:cubicBezTo>
                  <a:pt x="151112" y="1828667"/>
                  <a:pt x="173586" y="1811973"/>
                  <a:pt x="173799" y="1786925"/>
                </a:cubicBezTo>
                <a:cubicBezTo>
                  <a:pt x="168188" y="1760165"/>
                  <a:pt x="157236" y="1742030"/>
                  <a:pt x="157426" y="1715265"/>
                </a:cubicBezTo>
                <a:cubicBezTo>
                  <a:pt x="147202" y="1689354"/>
                  <a:pt x="168916" y="1697216"/>
                  <a:pt x="167109" y="1674793"/>
                </a:cubicBezTo>
                <a:cubicBezTo>
                  <a:pt x="157138" y="1638671"/>
                  <a:pt x="174193" y="1675326"/>
                  <a:pt x="168434" y="1619050"/>
                </a:cubicBezTo>
                <a:cubicBezTo>
                  <a:pt x="166922" y="1615926"/>
                  <a:pt x="156527" y="1609033"/>
                  <a:pt x="158412" y="1609679"/>
                </a:cubicBezTo>
                <a:cubicBezTo>
                  <a:pt x="157079" y="1597353"/>
                  <a:pt x="177090" y="1561235"/>
                  <a:pt x="173964" y="1543700"/>
                </a:cubicBezTo>
                <a:cubicBezTo>
                  <a:pt x="177333" y="1508983"/>
                  <a:pt x="167634" y="1492719"/>
                  <a:pt x="167811" y="1467670"/>
                </a:cubicBezTo>
                <a:cubicBezTo>
                  <a:pt x="172477" y="1438484"/>
                  <a:pt x="177359" y="1421247"/>
                  <a:pt x="188428" y="1369969"/>
                </a:cubicBezTo>
                <a:lnTo>
                  <a:pt x="217496" y="1196801"/>
                </a:lnTo>
                <a:cubicBezTo>
                  <a:pt x="245293" y="1130831"/>
                  <a:pt x="218387" y="1051919"/>
                  <a:pt x="216976" y="1013447"/>
                </a:cubicBezTo>
                <a:cubicBezTo>
                  <a:pt x="205168" y="998657"/>
                  <a:pt x="215132" y="984657"/>
                  <a:pt x="209028" y="965967"/>
                </a:cubicBezTo>
                <a:cubicBezTo>
                  <a:pt x="202413" y="923668"/>
                  <a:pt x="186505" y="882644"/>
                  <a:pt x="188665" y="826635"/>
                </a:cubicBezTo>
                <a:cubicBezTo>
                  <a:pt x="154241" y="805031"/>
                  <a:pt x="166790" y="738356"/>
                  <a:pt x="143158" y="687408"/>
                </a:cubicBezTo>
                <a:cubicBezTo>
                  <a:pt x="136288" y="657129"/>
                  <a:pt x="147156" y="607330"/>
                  <a:pt x="128870" y="598473"/>
                </a:cubicBezTo>
                <a:cubicBezTo>
                  <a:pt x="137949" y="583359"/>
                  <a:pt x="119601" y="571975"/>
                  <a:pt x="116513" y="556793"/>
                </a:cubicBezTo>
                <a:cubicBezTo>
                  <a:pt x="121944" y="543862"/>
                  <a:pt x="115534" y="538383"/>
                  <a:pt x="113103" y="527393"/>
                </a:cubicBezTo>
                <a:cubicBezTo>
                  <a:pt x="116712" y="521931"/>
                  <a:pt x="115528" y="512540"/>
                  <a:pt x="110358" y="509836"/>
                </a:cubicBezTo>
                <a:cubicBezTo>
                  <a:pt x="99665" y="515528"/>
                  <a:pt x="101869" y="482263"/>
                  <a:pt x="93922" y="480624"/>
                </a:cubicBezTo>
                <a:cubicBezTo>
                  <a:pt x="90364" y="461815"/>
                  <a:pt x="91658" y="378414"/>
                  <a:pt x="77901" y="365726"/>
                </a:cubicBezTo>
                <a:cubicBezTo>
                  <a:pt x="68104" y="327965"/>
                  <a:pt x="82000" y="270503"/>
                  <a:pt x="79978" y="254235"/>
                </a:cubicBezTo>
                <a:cubicBezTo>
                  <a:pt x="100822" y="235742"/>
                  <a:pt x="33401" y="163109"/>
                  <a:pt x="25016" y="94011"/>
                </a:cubicBezTo>
                <a:cubicBezTo>
                  <a:pt x="26229" y="84459"/>
                  <a:pt x="25686" y="79476"/>
                  <a:pt x="20299" y="77502"/>
                </a:cubicBezTo>
                <a:cubicBezTo>
                  <a:pt x="17891" y="68655"/>
                  <a:pt x="14563" y="55480"/>
                  <a:pt x="10477" y="39898"/>
                </a:cubicBezTo>
                <a:lnTo>
                  <a:pt x="0" y="1915"/>
                </a:ln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B9E0118-4CEE-CE98-B3B2-C43A143513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80" b="16141"/>
          <a:stretch>
            <a:fillRect/>
          </a:stretch>
        </p:blipFill>
        <p:spPr>
          <a:xfrm>
            <a:off x="8695498" y="2286000"/>
            <a:ext cx="3496503" cy="2286000"/>
          </a:xfrm>
          <a:custGeom>
            <a:avLst/>
            <a:gdLst/>
            <a:ahLst/>
            <a:cxnLst/>
            <a:rect l="l" t="t" r="r" b="b"/>
            <a:pathLst>
              <a:path w="3496503" h="2286000">
                <a:moveTo>
                  <a:pt x="234334" y="0"/>
                </a:moveTo>
                <a:lnTo>
                  <a:pt x="3496503" y="0"/>
                </a:lnTo>
                <a:lnTo>
                  <a:pt x="3496503" y="2286000"/>
                </a:lnTo>
                <a:lnTo>
                  <a:pt x="3613" y="2286000"/>
                </a:lnTo>
                <a:lnTo>
                  <a:pt x="4396" y="2270265"/>
                </a:lnTo>
                <a:cubicBezTo>
                  <a:pt x="4106" y="2264862"/>
                  <a:pt x="2924" y="2261078"/>
                  <a:pt x="0" y="2260767"/>
                </a:cubicBezTo>
                <a:lnTo>
                  <a:pt x="6766" y="2236182"/>
                </a:lnTo>
                <a:lnTo>
                  <a:pt x="20683" y="2223768"/>
                </a:lnTo>
                <a:cubicBezTo>
                  <a:pt x="21224" y="2219117"/>
                  <a:pt x="9918" y="2214114"/>
                  <a:pt x="9373" y="2208586"/>
                </a:cubicBezTo>
                <a:cubicBezTo>
                  <a:pt x="4738" y="2194984"/>
                  <a:pt x="10418" y="2173804"/>
                  <a:pt x="10075" y="2154649"/>
                </a:cubicBezTo>
                <a:lnTo>
                  <a:pt x="16259" y="2145853"/>
                </a:lnTo>
                <a:lnTo>
                  <a:pt x="11033" y="2117141"/>
                </a:lnTo>
                <a:lnTo>
                  <a:pt x="11986" y="2053936"/>
                </a:lnTo>
                <a:lnTo>
                  <a:pt x="10583" y="2045434"/>
                </a:lnTo>
                <a:cubicBezTo>
                  <a:pt x="11282" y="2042276"/>
                  <a:pt x="181" y="2038711"/>
                  <a:pt x="937" y="2034990"/>
                </a:cubicBezTo>
                <a:lnTo>
                  <a:pt x="15114" y="2023110"/>
                </a:lnTo>
                <a:cubicBezTo>
                  <a:pt x="15743" y="2013526"/>
                  <a:pt x="19078" y="1985878"/>
                  <a:pt x="19941" y="1977488"/>
                </a:cubicBezTo>
                <a:cubicBezTo>
                  <a:pt x="20060" y="1975917"/>
                  <a:pt x="20179" y="1974346"/>
                  <a:pt x="20296" y="1972774"/>
                </a:cubicBezTo>
                <a:lnTo>
                  <a:pt x="31316" y="1942643"/>
                </a:lnTo>
                <a:cubicBezTo>
                  <a:pt x="37425" y="1919203"/>
                  <a:pt x="50453" y="1862289"/>
                  <a:pt x="56947" y="1832134"/>
                </a:cubicBezTo>
                <a:cubicBezTo>
                  <a:pt x="52894" y="1805090"/>
                  <a:pt x="69291" y="1783336"/>
                  <a:pt x="66473" y="1761713"/>
                </a:cubicBezTo>
                <a:cubicBezTo>
                  <a:pt x="70558" y="1734434"/>
                  <a:pt x="77296" y="1712419"/>
                  <a:pt x="81460" y="1694779"/>
                </a:cubicBezTo>
                <a:cubicBezTo>
                  <a:pt x="83201" y="1691851"/>
                  <a:pt x="90092" y="1659258"/>
                  <a:pt x="91453" y="1655871"/>
                </a:cubicBezTo>
                <a:cubicBezTo>
                  <a:pt x="95191" y="1636504"/>
                  <a:pt x="95447" y="1644218"/>
                  <a:pt x="101271" y="1611464"/>
                </a:cubicBezTo>
                <a:cubicBezTo>
                  <a:pt x="107232" y="1583980"/>
                  <a:pt x="109653" y="1555768"/>
                  <a:pt x="115918" y="1525131"/>
                </a:cubicBezTo>
                <a:cubicBezTo>
                  <a:pt x="124353" y="1492600"/>
                  <a:pt x="122211" y="1473342"/>
                  <a:pt x="125775" y="1460539"/>
                </a:cubicBezTo>
                <a:cubicBezTo>
                  <a:pt x="136106" y="1433637"/>
                  <a:pt x="127852" y="1425291"/>
                  <a:pt x="126873" y="1384274"/>
                </a:cubicBezTo>
                <a:cubicBezTo>
                  <a:pt x="133737" y="1352753"/>
                  <a:pt x="131247" y="1319027"/>
                  <a:pt x="144248" y="1294980"/>
                </a:cubicBezTo>
                <a:cubicBezTo>
                  <a:pt x="143106" y="1291836"/>
                  <a:pt x="142383" y="1288469"/>
                  <a:pt x="141961" y="1284960"/>
                </a:cubicBezTo>
                <a:cubicBezTo>
                  <a:pt x="141807" y="1281537"/>
                  <a:pt x="141652" y="1278114"/>
                  <a:pt x="141497" y="1274692"/>
                </a:cubicBezTo>
                <a:lnTo>
                  <a:pt x="142074" y="1273742"/>
                </a:lnTo>
                <a:cubicBezTo>
                  <a:pt x="142731" y="1263061"/>
                  <a:pt x="144799" y="1221141"/>
                  <a:pt x="145443" y="1210604"/>
                </a:cubicBezTo>
                <a:lnTo>
                  <a:pt x="145939" y="1210516"/>
                </a:lnTo>
                <a:cubicBezTo>
                  <a:pt x="147057" y="1207748"/>
                  <a:pt x="148708" y="1200510"/>
                  <a:pt x="152146" y="1193997"/>
                </a:cubicBezTo>
                <a:cubicBezTo>
                  <a:pt x="155856" y="1183479"/>
                  <a:pt x="164871" y="1159395"/>
                  <a:pt x="168198" y="1147411"/>
                </a:cubicBezTo>
                <a:lnTo>
                  <a:pt x="183535" y="1125901"/>
                </a:lnTo>
                <a:lnTo>
                  <a:pt x="179302" y="1105015"/>
                </a:lnTo>
                <a:cubicBezTo>
                  <a:pt x="177427" y="1088995"/>
                  <a:pt x="183476" y="1087934"/>
                  <a:pt x="188150" y="1068360"/>
                </a:cubicBezTo>
                <a:cubicBezTo>
                  <a:pt x="185665" y="1058736"/>
                  <a:pt x="176420" y="1052359"/>
                  <a:pt x="180132" y="1046638"/>
                </a:cubicBezTo>
                <a:cubicBezTo>
                  <a:pt x="181056" y="1026408"/>
                  <a:pt x="198829" y="1009747"/>
                  <a:pt x="202718" y="987934"/>
                </a:cubicBezTo>
                <a:cubicBezTo>
                  <a:pt x="201197" y="962487"/>
                  <a:pt x="211172" y="952942"/>
                  <a:pt x="215291" y="929621"/>
                </a:cubicBezTo>
                <a:cubicBezTo>
                  <a:pt x="209930" y="906521"/>
                  <a:pt x="224528" y="915000"/>
                  <a:pt x="229290" y="903908"/>
                </a:cubicBezTo>
                <a:lnTo>
                  <a:pt x="230029" y="900578"/>
                </a:lnTo>
                <a:lnTo>
                  <a:pt x="228646" y="854063"/>
                </a:lnTo>
                <a:cubicBezTo>
                  <a:pt x="234851" y="848408"/>
                  <a:pt x="228954" y="820026"/>
                  <a:pt x="240038" y="824287"/>
                </a:cubicBezTo>
                <a:cubicBezTo>
                  <a:pt x="242249" y="809308"/>
                  <a:pt x="241673" y="775478"/>
                  <a:pt x="241912" y="764190"/>
                </a:cubicBezTo>
                <a:cubicBezTo>
                  <a:pt x="241766" y="761646"/>
                  <a:pt x="241619" y="759103"/>
                  <a:pt x="241473" y="756558"/>
                </a:cubicBezTo>
                <a:lnTo>
                  <a:pt x="240145" y="754270"/>
                </a:lnTo>
                <a:cubicBezTo>
                  <a:pt x="239378" y="751871"/>
                  <a:pt x="239144" y="748528"/>
                  <a:pt x="240106" y="743071"/>
                </a:cubicBezTo>
                <a:lnTo>
                  <a:pt x="240556" y="741834"/>
                </a:lnTo>
                <a:cubicBezTo>
                  <a:pt x="239764" y="738704"/>
                  <a:pt x="237828" y="696921"/>
                  <a:pt x="237972" y="678244"/>
                </a:cubicBezTo>
                <a:cubicBezTo>
                  <a:pt x="247782" y="647903"/>
                  <a:pt x="227131" y="663568"/>
                  <a:pt x="229993" y="629773"/>
                </a:cubicBezTo>
                <a:cubicBezTo>
                  <a:pt x="229544" y="591552"/>
                  <a:pt x="239252" y="564992"/>
                  <a:pt x="239462" y="539841"/>
                </a:cubicBezTo>
                <a:cubicBezTo>
                  <a:pt x="238623" y="528031"/>
                  <a:pt x="238173" y="441859"/>
                  <a:pt x="242683" y="448956"/>
                </a:cubicBezTo>
                <a:cubicBezTo>
                  <a:pt x="243255" y="418452"/>
                  <a:pt x="244219" y="373783"/>
                  <a:pt x="242896" y="356821"/>
                </a:cubicBezTo>
                <a:cubicBezTo>
                  <a:pt x="242719" y="353610"/>
                  <a:pt x="234923" y="350399"/>
                  <a:pt x="234747" y="347187"/>
                </a:cubicBezTo>
                <a:cubicBezTo>
                  <a:pt x="244704" y="325468"/>
                  <a:pt x="242593" y="337207"/>
                  <a:pt x="243310" y="314607"/>
                </a:cubicBezTo>
                <a:cubicBezTo>
                  <a:pt x="241669" y="297647"/>
                  <a:pt x="250872" y="309332"/>
                  <a:pt x="249229" y="292372"/>
                </a:cubicBezTo>
                <a:cubicBezTo>
                  <a:pt x="220320" y="258295"/>
                  <a:pt x="245189" y="235217"/>
                  <a:pt x="233505" y="189449"/>
                </a:cubicBezTo>
                <a:lnTo>
                  <a:pt x="232734" y="119205"/>
                </a:lnTo>
                <a:cubicBezTo>
                  <a:pt x="232883" y="113125"/>
                  <a:pt x="230979" y="106701"/>
                  <a:pt x="234365" y="102821"/>
                </a:cubicBezTo>
                <a:cubicBezTo>
                  <a:pt x="235226" y="89557"/>
                  <a:pt x="237218" y="59178"/>
                  <a:pt x="237903" y="39622"/>
                </a:cubicBezTo>
                <a:cubicBezTo>
                  <a:pt x="237508" y="29839"/>
                  <a:pt x="236214" y="16537"/>
                  <a:pt x="234680" y="2881"/>
                </a:cubicBezTo>
                <a:close/>
              </a:path>
            </a:pathLst>
          </a:cu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8C2A87-33C2-7CDF-6DC8-03EBE9A24C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6" r="18016"/>
          <a:stretch>
            <a:fillRect/>
          </a:stretch>
        </p:blipFill>
        <p:spPr>
          <a:xfrm>
            <a:off x="8689022" y="4572000"/>
            <a:ext cx="3502979" cy="2286000"/>
          </a:xfrm>
          <a:custGeom>
            <a:avLst/>
            <a:gdLst/>
            <a:ahLst/>
            <a:cxnLst/>
            <a:rect l="l" t="t" r="r" b="b"/>
            <a:pathLst>
              <a:path w="3502979" h="2286000">
                <a:moveTo>
                  <a:pt x="10089" y="0"/>
                </a:moveTo>
                <a:lnTo>
                  <a:pt x="3502979" y="0"/>
                </a:lnTo>
                <a:lnTo>
                  <a:pt x="3502979" y="2286000"/>
                </a:lnTo>
                <a:lnTo>
                  <a:pt x="154969" y="2286000"/>
                </a:lnTo>
                <a:lnTo>
                  <a:pt x="154933" y="2285999"/>
                </a:lnTo>
                <a:cubicBezTo>
                  <a:pt x="154939" y="2285919"/>
                  <a:pt x="154948" y="2285839"/>
                  <a:pt x="154956" y="2285759"/>
                </a:cubicBezTo>
                <a:lnTo>
                  <a:pt x="157817" y="2280128"/>
                </a:lnTo>
                <a:lnTo>
                  <a:pt x="152413" y="2258335"/>
                </a:lnTo>
                <a:cubicBezTo>
                  <a:pt x="150528" y="2247599"/>
                  <a:pt x="149279" y="2236301"/>
                  <a:pt x="148708" y="2224706"/>
                </a:cubicBezTo>
                <a:cubicBezTo>
                  <a:pt x="152516" y="2222105"/>
                  <a:pt x="147106" y="2213005"/>
                  <a:pt x="146036" y="2208724"/>
                </a:cubicBezTo>
                <a:cubicBezTo>
                  <a:pt x="148522" y="2208679"/>
                  <a:pt x="149715" y="2199194"/>
                  <a:pt x="147657" y="2195828"/>
                </a:cubicBezTo>
                <a:cubicBezTo>
                  <a:pt x="138768" y="2125090"/>
                  <a:pt x="161998" y="2164893"/>
                  <a:pt x="148068" y="2122444"/>
                </a:cubicBezTo>
                <a:cubicBezTo>
                  <a:pt x="147343" y="2115342"/>
                  <a:pt x="148590" y="2110013"/>
                  <a:pt x="150648" y="2105568"/>
                </a:cubicBezTo>
                <a:lnTo>
                  <a:pt x="155787" y="2097570"/>
                </a:lnTo>
                <a:lnTo>
                  <a:pt x="153954" y="2091304"/>
                </a:lnTo>
                <a:cubicBezTo>
                  <a:pt x="153810" y="2067650"/>
                  <a:pt x="159078" y="2060678"/>
                  <a:pt x="153772" y="2046915"/>
                </a:cubicBezTo>
                <a:cubicBezTo>
                  <a:pt x="164801" y="2026580"/>
                  <a:pt x="154871" y="2033427"/>
                  <a:pt x="153183" y="2017960"/>
                </a:cubicBezTo>
                <a:cubicBezTo>
                  <a:pt x="150985" y="2005758"/>
                  <a:pt x="146752" y="2028159"/>
                  <a:pt x="146128" y="2016200"/>
                </a:cubicBezTo>
                <a:cubicBezTo>
                  <a:pt x="148976" y="2003262"/>
                  <a:pt x="140132" y="2003871"/>
                  <a:pt x="143614" y="1990415"/>
                </a:cubicBezTo>
                <a:cubicBezTo>
                  <a:pt x="150276" y="1993685"/>
                  <a:pt x="142322" y="1963865"/>
                  <a:pt x="148142" y="1962939"/>
                </a:cubicBezTo>
                <a:cubicBezTo>
                  <a:pt x="139821" y="1951510"/>
                  <a:pt x="150073" y="1945769"/>
                  <a:pt x="147508" y="1930552"/>
                </a:cubicBezTo>
                <a:cubicBezTo>
                  <a:pt x="144359" y="1923385"/>
                  <a:pt x="143818" y="1918215"/>
                  <a:pt x="147206" y="1911172"/>
                </a:cubicBezTo>
                <a:cubicBezTo>
                  <a:pt x="131877" y="1878161"/>
                  <a:pt x="146519" y="1891201"/>
                  <a:pt x="140623" y="1860308"/>
                </a:cubicBezTo>
                <a:cubicBezTo>
                  <a:pt x="134425" y="1833694"/>
                  <a:pt x="130403" y="1803523"/>
                  <a:pt x="115600" y="1777782"/>
                </a:cubicBezTo>
                <a:cubicBezTo>
                  <a:pt x="111409" y="1773057"/>
                  <a:pt x="109821" y="1761456"/>
                  <a:pt x="112056" y="1751872"/>
                </a:cubicBezTo>
                <a:cubicBezTo>
                  <a:pt x="112440" y="1750225"/>
                  <a:pt x="112926" y="1748698"/>
                  <a:pt x="113499" y="1747342"/>
                </a:cubicBezTo>
                <a:cubicBezTo>
                  <a:pt x="111234" y="1725088"/>
                  <a:pt x="101120" y="1643694"/>
                  <a:pt x="98470" y="1618347"/>
                </a:cubicBezTo>
                <a:cubicBezTo>
                  <a:pt x="103856" y="1616296"/>
                  <a:pt x="94136" y="1603478"/>
                  <a:pt x="97590" y="1595269"/>
                </a:cubicBezTo>
                <a:cubicBezTo>
                  <a:pt x="100620" y="1589389"/>
                  <a:pt x="98377" y="1584128"/>
                  <a:pt x="98140" y="1577986"/>
                </a:cubicBezTo>
                <a:cubicBezTo>
                  <a:pt x="100521" y="1569894"/>
                  <a:pt x="96220" y="1543501"/>
                  <a:pt x="93133" y="1536621"/>
                </a:cubicBezTo>
                <a:cubicBezTo>
                  <a:pt x="82411" y="1520178"/>
                  <a:pt x="90374" y="1482816"/>
                  <a:pt x="82158" y="1469154"/>
                </a:cubicBezTo>
                <a:cubicBezTo>
                  <a:pt x="80954" y="1464197"/>
                  <a:pt x="80466" y="1459348"/>
                  <a:pt x="80424" y="1454586"/>
                </a:cubicBezTo>
                <a:lnTo>
                  <a:pt x="81328" y="1441264"/>
                </a:lnTo>
                <a:lnTo>
                  <a:pt x="83625" y="1437478"/>
                </a:lnTo>
                <a:cubicBezTo>
                  <a:pt x="83435" y="1434764"/>
                  <a:pt x="83246" y="1432049"/>
                  <a:pt x="83056" y="1429335"/>
                </a:cubicBezTo>
                <a:cubicBezTo>
                  <a:pt x="83172" y="1428557"/>
                  <a:pt x="83291" y="1427781"/>
                  <a:pt x="83407" y="1427003"/>
                </a:cubicBezTo>
                <a:cubicBezTo>
                  <a:pt x="84084" y="1422546"/>
                  <a:pt x="84674" y="1418148"/>
                  <a:pt x="84906" y="1413794"/>
                </a:cubicBezTo>
                <a:cubicBezTo>
                  <a:pt x="73390" y="1419520"/>
                  <a:pt x="84992" y="1377705"/>
                  <a:pt x="75678" y="1389757"/>
                </a:cubicBezTo>
                <a:cubicBezTo>
                  <a:pt x="74957" y="1366832"/>
                  <a:pt x="66282" y="1384318"/>
                  <a:pt x="74551" y="1356760"/>
                </a:cubicBezTo>
                <a:cubicBezTo>
                  <a:pt x="72160" y="1327675"/>
                  <a:pt x="66061" y="1251589"/>
                  <a:pt x="61331" y="1215246"/>
                </a:cubicBezTo>
                <a:cubicBezTo>
                  <a:pt x="48696" y="1178057"/>
                  <a:pt x="52517" y="1164292"/>
                  <a:pt x="46176" y="1138699"/>
                </a:cubicBezTo>
                <a:cubicBezTo>
                  <a:pt x="43091" y="1088911"/>
                  <a:pt x="27949" y="1091674"/>
                  <a:pt x="39077" y="1069753"/>
                </a:cubicBezTo>
                <a:cubicBezTo>
                  <a:pt x="36360" y="1036358"/>
                  <a:pt x="22533" y="1065337"/>
                  <a:pt x="27015" y="1030325"/>
                </a:cubicBezTo>
                <a:cubicBezTo>
                  <a:pt x="25199" y="1029239"/>
                  <a:pt x="7014" y="1004953"/>
                  <a:pt x="5711" y="1002694"/>
                </a:cubicBezTo>
                <a:lnTo>
                  <a:pt x="4782" y="959024"/>
                </a:lnTo>
                <a:lnTo>
                  <a:pt x="4956" y="955844"/>
                </a:lnTo>
                <a:lnTo>
                  <a:pt x="0" y="935724"/>
                </a:lnTo>
                <a:lnTo>
                  <a:pt x="396" y="935045"/>
                </a:lnTo>
                <a:cubicBezTo>
                  <a:pt x="1170" y="933065"/>
                  <a:pt x="1530" y="930734"/>
                  <a:pt x="1027" y="927619"/>
                </a:cubicBezTo>
                <a:cubicBezTo>
                  <a:pt x="2171" y="918238"/>
                  <a:pt x="7071" y="890403"/>
                  <a:pt x="7257" y="878755"/>
                </a:cubicBezTo>
                <a:cubicBezTo>
                  <a:pt x="5425" y="872157"/>
                  <a:pt x="3693" y="865113"/>
                  <a:pt x="2142" y="857732"/>
                </a:cubicBezTo>
                <a:lnTo>
                  <a:pt x="1365" y="798432"/>
                </a:lnTo>
                <a:lnTo>
                  <a:pt x="10445" y="736329"/>
                </a:lnTo>
                <a:cubicBezTo>
                  <a:pt x="10644" y="713358"/>
                  <a:pt x="14017" y="693468"/>
                  <a:pt x="11638" y="674025"/>
                </a:cubicBezTo>
                <a:cubicBezTo>
                  <a:pt x="14263" y="666128"/>
                  <a:pt x="7702" y="658684"/>
                  <a:pt x="3774" y="651467"/>
                </a:cubicBezTo>
                <a:cubicBezTo>
                  <a:pt x="5085" y="630031"/>
                  <a:pt x="18313" y="624842"/>
                  <a:pt x="13938" y="611257"/>
                </a:cubicBezTo>
                <a:cubicBezTo>
                  <a:pt x="23010" y="599213"/>
                  <a:pt x="19548" y="598502"/>
                  <a:pt x="16950" y="592841"/>
                </a:cubicBezTo>
                <a:cubicBezTo>
                  <a:pt x="16888" y="592573"/>
                  <a:pt x="16826" y="592303"/>
                  <a:pt x="16764" y="592034"/>
                </a:cubicBezTo>
                <a:lnTo>
                  <a:pt x="18062" y="590387"/>
                </a:lnTo>
                <a:lnTo>
                  <a:pt x="18662" y="586980"/>
                </a:lnTo>
                <a:cubicBezTo>
                  <a:pt x="18533" y="583880"/>
                  <a:pt x="18403" y="580781"/>
                  <a:pt x="18274" y="577681"/>
                </a:cubicBezTo>
                <a:cubicBezTo>
                  <a:pt x="18115" y="576515"/>
                  <a:pt x="17955" y="575348"/>
                  <a:pt x="17796" y="574183"/>
                </a:cubicBezTo>
                <a:cubicBezTo>
                  <a:pt x="17589" y="571773"/>
                  <a:pt x="17612" y="570172"/>
                  <a:pt x="17805" y="569065"/>
                </a:cubicBezTo>
                <a:lnTo>
                  <a:pt x="17912" y="568936"/>
                </a:lnTo>
                <a:cubicBezTo>
                  <a:pt x="17845" y="567338"/>
                  <a:pt x="29209" y="573362"/>
                  <a:pt x="29143" y="571763"/>
                </a:cubicBezTo>
                <a:cubicBezTo>
                  <a:pt x="28562" y="563674"/>
                  <a:pt x="16337" y="548181"/>
                  <a:pt x="15392" y="540689"/>
                </a:cubicBezTo>
                <a:cubicBezTo>
                  <a:pt x="21346" y="534352"/>
                  <a:pt x="14313" y="506665"/>
                  <a:pt x="25536" y="509696"/>
                </a:cubicBezTo>
                <a:cubicBezTo>
                  <a:pt x="24595" y="499588"/>
                  <a:pt x="19934" y="493475"/>
                  <a:pt x="27295" y="496878"/>
                </a:cubicBezTo>
                <a:cubicBezTo>
                  <a:pt x="27196" y="493551"/>
                  <a:pt x="27823" y="491500"/>
                  <a:pt x="28803" y="490032"/>
                </a:cubicBezTo>
                <a:lnTo>
                  <a:pt x="29265" y="489607"/>
                </a:lnTo>
                <a:cubicBezTo>
                  <a:pt x="28500" y="481587"/>
                  <a:pt x="25372" y="452075"/>
                  <a:pt x="24211" y="441905"/>
                </a:cubicBezTo>
                <a:cubicBezTo>
                  <a:pt x="23574" y="437467"/>
                  <a:pt x="22937" y="433030"/>
                  <a:pt x="22300" y="428592"/>
                </a:cubicBezTo>
                <a:lnTo>
                  <a:pt x="22699" y="427306"/>
                </a:lnTo>
                <a:lnTo>
                  <a:pt x="28219" y="418090"/>
                </a:lnTo>
                <a:cubicBezTo>
                  <a:pt x="27250" y="415121"/>
                  <a:pt x="18397" y="412494"/>
                  <a:pt x="16799" y="410365"/>
                </a:cubicBezTo>
                <a:cubicBezTo>
                  <a:pt x="25342" y="378983"/>
                  <a:pt x="17525" y="349373"/>
                  <a:pt x="19002" y="315310"/>
                </a:cubicBezTo>
                <a:cubicBezTo>
                  <a:pt x="15978" y="276813"/>
                  <a:pt x="16726" y="257569"/>
                  <a:pt x="14356" y="235298"/>
                </a:cubicBezTo>
                <a:cubicBezTo>
                  <a:pt x="14223" y="231626"/>
                  <a:pt x="13137" y="201873"/>
                  <a:pt x="17876" y="207989"/>
                </a:cubicBezTo>
                <a:cubicBezTo>
                  <a:pt x="17051" y="174826"/>
                  <a:pt x="20805" y="126304"/>
                  <a:pt x="19885" y="92237"/>
                </a:cubicBezTo>
                <a:cubicBezTo>
                  <a:pt x="31141" y="70340"/>
                  <a:pt x="10251" y="49317"/>
                  <a:pt x="12357" y="26606"/>
                </a:cubicBezTo>
                <a:cubicBezTo>
                  <a:pt x="7176" y="29713"/>
                  <a:pt x="8629" y="17064"/>
                  <a:pt x="9916" y="3483"/>
                </a:cubicBezTo>
                <a:close/>
              </a:path>
            </a:pathLst>
          </a:cu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997E26F-503D-34F3-7C0F-F249DD301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294538"/>
            <a:ext cx="11637168" cy="1033669"/>
          </a:xfrm>
        </p:spPr>
        <p:txBody>
          <a:bodyPr>
            <a:normAutofit fontScale="90000"/>
          </a:bodyPr>
          <a:lstStyle/>
          <a:p>
            <a:r>
              <a:rPr lang="hr-HR" sz="4000" b="1" dirty="0">
                <a:solidFill>
                  <a:schemeClr val="bg1"/>
                </a:solidFill>
              </a:rPr>
              <a:t>Aktivnost 2 i 5 </a:t>
            </a:r>
            <a:r>
              <a:rPr lang="en-GB" sz="2900" b="1" dirty="0">
                <a:solidFill>
                  <a:schemeClr val="bg1"/>
                </a:solidFill>
              </a:rPr>
              <a:t>Analiza </a:t>
            </a:r>
            <a:r>
              <a:rPr lang="en-GB" sz="2900" b="1" dirty="0" err="1">
                <a:solidFill>
                  <a:schemeClr val="bg1"/>
                </a:solidFill>
              </a:rPr>
              <a:t>učinaka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klimatskih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promjena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na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br>
              <a:rPr lang="hr-HR" sz="2900" b="1" dirty="0">
                <a:solidFill>
                  <a:schemeClr val="bg1"/>
                </a:solidFill>
              </a:rPr>
            </a:br>
            <a:r>
              <a:rPr lang="en-GB" sz="2900" b="1" dirty="0" err="1">
                <a:solidFill>
                  <a:schemeClr val="bg1"/>
                </a:solidFill>
              </a:rPr>
              <a:t>tradicionalne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sorte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vinove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loze</a:t>
            </a:r>
            <a:r>
              <a:rPr lang="en-GB" sz="2900" b="1" dirty="0">
                <a:solidFill>
                  <a:schemeClr val="bg1"/>
                </a:solidFill>
              </a:rPr>
              <a:t> u </a:t>
            </a:r>
            <a:r>
              <a:rPr lang="en-GB" sz="2900" b="1" dirty="0" err="1">
                <a:solidFill>
                  <a:schemeClr val="bg1"/>
                </a:solidFill>
              </a:rPr>
              <a:t>kolekcijskom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vinogradu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endParaRPr lang="en-GB" sz="4000" b="1" dirty="0">
              <a:solidFill>
                <a:srgbClr val="FF0000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F25DADE-1FB6-4E3E-72D2-92E08B77CA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444" b="99556" l="9778" r="89778">
                        <a14:foregroundMark x1="60444" y1="9778" x2="41333" y2="9778"/>
                        <a14:foregroundMark x1="40444" y1="8889" x2="61333" y2="7111"/>
                        <a14:foregroundMark x1="32842" y1="62147" x2="29333" y2="85333"/>
                        <a14:foregroundMark x1="33512" y1="57721" x2="33377" y2="58614"/>
                        <a14:foregroundMark x1="41778" y1="3111" x2="37468" y2="31583"/>
                        <a14:foregroundMark x1="29333" y1="85333" x2="48889" y2="99556"/>
                        <a14:foregroundMark x1="48889" y1="99556" x2="67556" y2="79556"/>
                        <a14:foregroundMark x1="67556" y1="79556" x2="60889" y2="57778"/>
                        <a14:foregroundMark x1="60889" y1="57778" x2="62667" y2="9778"/>
                        <a14:foregroundMark x1="40000" y1="69333" x2="39111" y2="92889"/>
                        <a14:foregroundMark x1="39111" y1="92889" x2="46222" y2="93778"/>
                        <a14:foregroundMark x1="36889" y1="85333" x2="42222" y2="66222"/>
                        <a14:foregroundMark x1="40889" y1="68000" x2="36000" y2="84000"/>
                        <a14:foregroundMark x1="62667" y1="69778" x2="58667" y2="65333"/>
                        <a14:foregroundMark x1="57778" y1="60889" x2="57778" y2="16000"/>
                        <a14:foregroundMark x1="43263" y1="57315" x2="43111" y2="63111"/>
                        <a14:foregroundMark x1="44444" y1="12444" x2="43351" y2="53990"/>
                        <a14:foregroundMark x1="56889" y1="6222" x2="44444" y2="4444"/>
                        <a14:backgroundMark x1="32444" y1="60889" x2="37778" y2="30667"/>
                        <a14:backgroundMark x1="34222" y1="58222" x2="35556" y2="60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42" y="2805129"/>
            <a:ext cx="679796" cy="6797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A37CFEC-4D75-6AEF-B8C6-13CE30E449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89" y="3633248"/>
            <a:ext cx="679796" cy="67979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5E625F1-DBB0-9AEF-F26B-4F2920A87F5E}"/>
              </a:ext>
            </a:extLst>
          </p:cNvPr>
          <p:cNvSpPr txBox="1"/>
          <p:nvPr/>
        </p:nvSpPr>
        <p:spPr>
          <a:xfrm>
            <a:off x="1472737" y="2933408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Temperatura</a:t>
            </a:r>
            <a:endParaRPr lang="en-GB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A3A7653-B523-A690-21A5-B96EA377FBD8}"/>
              </a:ext>
            </a:extLst>
          </p:cNvPr>
          <p:cNvSpPr txBox="1"/>
          <p:nvPr/>
        </p:nvSpPr>
        <p:spPr>
          <a:xfrm>
            <a:off x="1472737" y="3815324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Oborine</a:t>
            </a:r>
            <a:endParaRPr lang="en-GB" b="1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04B0102-E14F-452F-7F17-CBA8E54D4C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65" y="1832473"/>
            <a:ext cx="818148" cy="818148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7DC9376-2DF0-0DC7-1FE1-467D18FDBEF1}"/>
              </a:ext>
            </a:extLst>
          </p:cNvPr>
          <p:cNvSpPr txBox="1"/>
          <p:nvPr/>
        </p:nvSpPr>
        <p:spPr>
          <a:xfrm>
            <a:off x="1454558" y="2049011"/>
            <a:ext cx="2098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Relativna vlažnost</a:t>
            </a:r>
            <a:endParaRPr lang="en-GB" b="1" dirty="0"/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705CE290-BC76-6402-45B5-41CBB1E24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242" y="4478620"/>
            <a:ext cx="8150882" cy="2183958"/>
          </a:xfrm>
        </p:spPr>
        <p:txBody>
          <a:bodyPr anchor="ctr">
            <a:normAutofit/>
          </a:bodyPr>
          <a:lstStyle/>
          <a:p>
            <a:r>
              <a:rPr lang="hr-HR" sz="2000" b="1" dirty="0"/>
              <a:t>Meteorološka postaja </a:t>
            </a:r>
            <a:r>
              <a:rPr lang="en-GB" sz="2000" dirty="0"/>
              <a:t>(</a:t>
            </a:r>
            <a:r>
              <a:rPr lang="en-GB" sz="2000" dirty="0" err="1"/>
              <a:t>iMetos</a:t>
            </a:r>
            <a:r>
              <a:rPr lang="en-GB" sz="2000" dirty="0"/>
              <a:t>, </a:t>
            </a:r>
            <a:r>
              <a:rPr lang="en-GB" sz="2000" dirty="0" err="1"/>
              <a:t>Pessl</a:t>
            </a:r>
            <a:r>
              <a:rPr lang="en-GB" sz="2000" dirty="0"/>
              <a:t> Instruments, </a:t>
            </a:r>
            <a:r>
              <a:rPr lang="en-GB" sz="2000" dirty="0" err="1"/>
              <a:t>Austrija</a:t>
            </a:r>
            <a:r>
              <a:rPr lang="en-GB" sz="2000" dirty="0"/>
              <a:t>) </a:t>
            </a:r>
            <a:r>
              <a:rPr lang="en-GB" sz="2000" dirty="0" err="1"/>
              <a:t>kontinuirano</a:t>
            </a:r>
            <a:r>
              <a:rPr lang="en-GB" sz="2000" dirty="0"/>
              <a:t> </a:t>
            </a:r>
            <a:r>
              <a:rPr lang="en-GB" sz="2000" dirty="0" err="1"/>
              <a:t>mjeri</a:t>
            </a:r>
            <a:r>
              <a:rPr lang="en-GB" sz="2000" dirty="0"/>
              <a:t> </a:t>
            </a:r>
            <a:r>
              <a:rPr lang="en-GB" sz="2000" dirty="0" err="1"/>
              <a:t>i</a:t>
            </a:r>
            <a:r>
              <a:rPr lang="en-GB" sz="2000" dirty="0"/>
              <a:t> </a:t>
            </a:r>
            <a:r>
              <a:rPr lang="en-GB" sz="2000" dirty="0" err="1"/>
              <a:t>bilježi</a:t>
            </a:r>
            <a:r>
              <a:rPr lang="en-GB" sz="2000" dirty="0"/>
              <a:t> </a:t>
            </a:r>
            <a:r>
              <a:rPr lang="en-GB" sz="2000" dirty="0" err="1"/>
              <a:t>klimatske</a:t>
            </a:r>
            <a:r>
              <a:rPr lang="en-GB" sz="2000" dirty="0"/>
              <a:t> </a:t>
            </a:r>
            <a:r>
              <a:rPr lang="en-GB" sz="2000" dirty="0" err="1"/>
              <a:t>pokazatelje</a:t>
            </a:r>
            <a:r>
              <a:rPr lang="en-GB" sz="2000" dirty="0"/>
              <a:t>: </a:t>
            </a:r>
            <a:endParaRPr lang="hr-HR" sz="2000" dirty="0"/>
          </a:p>
          <a:p>
            <a:pPr lvl="1"/>
            <a:r>
              <a:rPr lang="en-GB" sz="1600" dirty="0" err="1"/>
              <a:t>temperatura</a:t>
            </a:r>
            <a:r>
              <a:rPr lang="en-GB" sz="1600" dirty="0"/>
              <a:t> </a:t>
            </a:r>
            <a:r>
              <a:rPr lang="en-GB" sz="1600" dirty="0" err="1"/>
              <a:t>zraka</a:t>
            </a:r>
            <a:r>
              <a:rPr lang="en-GB" sz="1600" dirty="0"/>
              <a:t> (°C), </a:t>
            </a:r>
            <a:endParaRPr lang="hr-HR" sz="1600" dirty="0"/>
          </a:p>
          <a:p>
            <a:pPr lvl="1"/>
            <a:r>
              <a:rPr lang="en-GB" sz="1600" dirty="0" err="1"/>
              <a:t>relativna</a:t>
            </a:r>
            <a:r>
              <a:rPr lang="en-GB" sz="1600" dirty="0"/>
              <a:t> </a:t>
            </a:r>
            <a:r>
              <a:rPr lang="en-GB" sz="1600" dirty="0" err="1"/>
              <a:t>vlažnost</a:t>
            </a:r>
            <a:r>
              <a:rPr lang="en-GB" sz="1600" dirty="0"/>
              <a:t> </a:t>
            </a:r>
            <a:r>
              <a:rPr lang="en-GB" sz="1600" dirty="0" err="1"/>
              <a:t>zraka</a:t>
            </a:r>
            <a:r>
              <a:rPr lang="en-GB" sz="1600" dirty="0"/>
              <a:t> (%), </a:t>
            </a:r>
            <a:endParaRPr lang="hr-HR" sz="1600" dirty="0"/>
          </a:p>
          <a:p>
            <a:pPr lvl="1"/>
            <a:r>
              <a:rPr lang="en-GB" sz="1600" dirty="0" err="1"/>
              <a:t>količina</a:t>
            </a:r>
            <a:r>
              <a:rPr lang="en-GB" sz="1600" dirty="0"/>
              <a:t> </a:t>
            </a:r>
            <a:r>
              <a:rPr lang="en-GB" sz="1600" dirty="0" err="1"/>
              <a:t>oborina</a:t>
            </a:r>
            <a:r>
              <a:rPr lang="en-GB" sz="1600" dirty="0"/>
              <a:t> (mm), </a:t>
            </a:r>
            <a:endParaRPr lang="hr-HR" sz="1600" dirty="0"/>
          </a:p>
          <a:p>
            <a:pPr lvl="1"/>
            <a:r>
              <a:rPr lang="en-GB" sz="1600" dirty="0" err="1"/>
              <a:t>vlažnost</a:t>
            </a:r>
            <a:r>
              <a:rPr lang="en-GB" sz="1600" dirty="0"/>
              <a:t> </a:t>
            </a:r>
            <a:r>
              <a:rPr lang="en-GB" sz="1600" dirty="0" err="1"/>
              <a:t>tla</a:t>
            </a:r>
            <a:r>
              <a:rPr lang="en-GB" sz="1600" dirty="0"/>
              <a:t> (cbar), </a:t>
            </a:r>
            <a:endParaRPr lang="hr-HR" sz="1600" dirty="0"/>
          </a:p>
          <a:p>
            <a:r>
              <a:rPr lang="en-GB" sz="2000" dirty="0" err="1">
                <a:hlinkClick r:id="rId9"/>
              </a:rPr>
              <a:t>FieldClimate</a:t>
            </a:r>
            <a:r>
              <a:rPr lang="hr-HR" sz="2000" dirty="0"/>
              <a:t> (potrebni korisničko ime i lozinka)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7976167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73372-6D13-6650-E83D-E0C617968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012A332-FB89-6D93-6972-7838AB26DF82}"/>
              </a:ext>
            </a:extLst>
          </p:cNvPr>
          <p:cNvSpPr/>
          <p:nvPr/>
        </p:nvSpPr>
        <p:spPr>
          <a:xfrm>
            <a:off x="-1" y="0"/>
            <a:ext cx="8967651" cy="159366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2">
                  <a:lumMod val="25000"/>
                </a:schemeClr>
              </a:gs>
            </a:gsLst>
            <a:path path="circle">
              <a:fillToRect l="100000" t="100000"/>
            </a:path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1764B0-7019-D3A3-C1F1-EAB6E8EA7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88" b="25203"/>
          <a:stretch>
            <a:fillRect/>
          </a:stretch>
        </p:blipFill>
        <p:spPr>
          <a:xfrm>
            <a:off x="8751067" y="10"/>
            <a:ext cx="3440934" cy="2285990"/>
          </a:xfrm>
          <a:custGeom>
            <a:avLst/>
            <a:gdLst/>
            <a:ahLst/>
            <a:cxnLst/>
            <a:rect l="l" t="t" r="r" b="b"/>
            <a:pathLst>
              <a:path w="3440934" h="2286000">
                <a:moveTo>
                  <a:pt x="172481" y="2232285"/>
                </a:moveTo>
                <a:lnTo>
                  <a:pt x="172531" y="2232737"/>
                </a:lnTo>
                <a:lnTo>
                  <a:pt x="172407" y="2233032"/>
                </a:lnTo>
                <a:cubicBezTo>
                  <a:pt x="172452" y="2232834"/>
                  <a:pt x="172808" y="2231800"/>
                  <a:pt x="172481" y="2232285"/>
                </a:cubicBezTo>
                <a:close/>
                <a:moveTo>
                  <a:pt x="18615" y="0"/>
                </a:moveTo>
                <a:lnTo>
                  <a:pt x="3440934" y="0"/>
                </a:lnTo>
                <a:lnTo>
                  <a:pt x="3440934" y="2286000"/>
                </a:lnTo>
                <a:lnTo>
                  <a:pt x="178765" y="2286000"/>
                </a:lnTo>
                <a:lnTo>
                  <a:pt x="174444" y="2250010"/>
                </a:lnTo>
                <a:lnTo>
                  <a:pt x="172531" y="2232737"/>
                </a:lnTo>
                <a:lnTo>
                  <a:pt x="174201" y="2228764"/>
                </a:lnTo>
                <a:cubicBezTo>
                  <a:pt x="177345" y="2221109"/>
                  <a:pt x="195223" y="2193427"/>
                  <a:pt x="191343" y="2186356"/>
                </a:cubicBezTo>
                <a:cubicBezTo>
                  <a:pt x="178219" y="2152642"/>
                  <a:pt x="168572" y="2171498"/>
                  <a:pt x="164067" y="2142065"/>
                </a:cubicBezTo>
                <a:cubicBezTo>
                  <a:pt x="160133" y="2108680"/>
                  <a:pt x="159859" y="2130285"/>
                  <a:pt x="146664" y="2089229"/>
                </a:cubicBezTo>
                <a:cubicBezTo>
                  <a:pt x="150478" y="2084435"/>
                  <a:pt x="154800" y="2063293"/>
                  <a:pt x="152113" y="2054485"/>
                </a:cubicBezTo>
                <a:cubicBezTo>
                  <a:pt x="150513" y="2038242"/>
                  <a:pt x="152449" y="2036605"/>
                  <a:pt x="144880" y="2020593"/>
                </a:cubicBezTo>
                <a:cubicBezTo>
                  <a:pt x="150732" y="2023165"/>
                  <a:pt x="151291" y="1972155"/>
                  <a:pt x="157720" y="1979286"/>
                </a:cubicBezTo>
                <a:cubicBezTo>
                  <a:pt x="162030" y="1968351"/>
                  <a:pt x="153186" y="1963668"/>
                  <a:pt x="156833" y="1952854"/>
                </a:cubicBezTo>
                <a:cubicBezTo>
                  <a:pt x="156957" y="1940918"/>
                  <a:pt x="151341" y="1960059"/>
                  <a:pt x="149917" y="1946946"/>
                </a:cubicBezTo>
                <a:lnTo>
                  <a:pt x="153743" y="1875565"/>
                </a:lnTo>
                <a:cubicBezTo>
                  <a:pt x="149772" y="1866223"/>
                  <a:pt x="150846" y="1858473"/>
                  <a:pt x="153507" y="1850807"/>
                </a:cubicBezTo>
                <a:cubicBezTo>
                  <a:pt x="151112" y="1828667"/>
                  <a:pt x="173586" y="1811973"/>
                  <a:pt x="173799" y="1786925"/>
                </a:cubicBezTo>
                <a:cubicBezTo>
                  <a:pt x="168188" y="1760165"/>
                  <a:pt x="157236" y="1742030"/>
                  <a:pt x="157426" y="1715265"/>
                </a:cubicBezTo>
                <a:cubicBezTo>
                  <a:pt x="147202" y="1689354"/>
                  <a:pt x="168916" y="1697216"/>
                  <a:pt x="167109" y="1674793"/>
                </a:cubicBezTo>
                <a:cubicBezTo>
                  <a:pt x="157138" y="1638671"/>
                  <a:pt x="174193" y="1675326"/>
                  <a:pt x="168434" y="1619050"/>
                </a:cubicBezTo>
                <a:cubicBezTo>
                  <a:pt x="166922" y="1615926"/>
                  <a:pt x="156527" y="1609033"/>
                  <a:pt x="158412" y="1609679"/>
                </a:cubicBezTo>
                <a:cubicBezTo>
                  <a:pt x="157079" y="1597353"/>
                  <a:pt x="177090" y="1561235"/>
                  <a:pt x="173964" y="1543700"/>
                </a:cubicBezTo>
                <a:cubicBezTo>
                  <a:pt x="177333" y="1508983"/>
                  <a:pt x="167634" y="1492719"/>
                  <a:pt x="167811" y="1467670"/>
                </a:cubicBezTo>
                <a:cubicBezTo>
                  <a:pt x="172477" y="1438484"/>
                  <a:pt x="177359" y="1421247"/>
                  <a:pt x="188428" y="1369969"/>
                </a:cubicBezTo>
                <a:lnTo>
                  <a:pt x="217496" y="1196801"/>
                </a:lnTo>
                <a:cubicBezTo>
                  <a:pt x="245293" y="1130831"/>
                  <a:pt x="218387" y="1051919"/>
                  <a:pt x="216976" y="1013447"/>
                </a:cubicBezTo>
                <a:cubicBezTo>
                  <a:pt x="205168" y="998657"/>
                  <a:pt x="215132" y="984657"/>
                  <a:pt x="209028" y="965967"/>
                </a:cubicBezTo>
                <a:cubicBezTo>
                  <a:pt x="202413" y="923668"/>
                  <a:pt x="186505" y="882644"/>
                  <a:pt x="188665" y="826635"/>
                </a:cubicBezTo>
                <a:cubicBezTo>
                  <a:pt x="154241" y="805031"/>
                  <a:pt x="166790" y="738356"/>
                  <a:pt x="143158" y="687408"/>
                </a:cubicBezTo>
                <a:cubicBezTo>
                  <a:pt x="136288" y="657129"/>
                  <a:pt x="147156" y="607330"/>
                  <a:pt x="128870" y="598473"/>
                </a:cubicBezTo>
                <a:cubicBezTo>
                  <a:pt x="137949" y="583359"/>
                  <a:pt x="119601" y="571975"/>
                  <a:pt x="116513" y="556793"/>
                </a:cubicBezTo>
                <a:cubicBezTo>
                  <a:pt x="121944" y="543862"/>
                  <a:pt x="115534" y="538383"/>
                  <a:pt x="113103" y="527393"/>
                </a:cubicBezTo>
                <a:cubicBezTo>
                  <a:pt x="116712" y="521931"/>
                  <a:pt x="115528" y="512540"/>
                  <a:pt x="110358" y="509836"/>
                </a:cubicBezTo>
                <a:cubicBezTo>
                  <a:pt x="99665" y="515528"/>
                  <a:pt x="101869" y="482263"/>
                  <a:pt x="93922" y="480624"/>
                </a:cubicBezTo>
                <a:cubicBezTo>
                  <a:pt x="90364" y="461815"/>
                  <a:pt x="91658" y="378414"/>
                  <a:pt x="77901" y="365726"/>
                </a:cubicBezTo>
                <a:cubicBezTo>
                  <a:pt x="68104" y="327965"/>
                  <a:pt x="82000" y="270503"/>
                  <a:pt x="79978" y="254235"/>
                </a:cubicBezTo>
                <a:cubicBezTo>
                  <a:pt x="100822" y="235742"/>
                  <a:pt x="33401" y="163109"/>
                  <a:pt x="25016" y="94011"/>
                </a:cubicBezTo>
                <a:cubicBezTo>
                  <a:pt x="26229" y="84459"/>
                  <a:pt x="25686" y="79476"/>
                  <a:pt x="20299" y="77502"/>
                </a:cubicBezTo>
                <a:cubicBezTo>
                  <a:pt x="17891" y="68655"/>
                  <a:pt x="14563" y="55480"/>
                  <a:pt x="10477" y="39898"/>
                </a:cubicBezTo>
                <a:lnTo>
                  <a:pt x="0" y="1915"/>
                </a:ln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19FFB0-BF26-0E34-B424-758F517B0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80" b="16141"/>
          <a:stretch>
            <a:fillRect/>
          </a:stretch>
        </p:blipFill>
        <p:spPr>
          <a:xfrm>
            <a:off x="8695498" y="2286000"/>
            <a:ext cx="3496503" cy="2286000"/>
          </a:xfrm>
          <a:custGeom>
            <a:avLst/>
            <a:gdLst/>
            <a:ahLst/>
            <a:cxnLst/>
            <a:rect l="l" t="t" r="r" b="b"/>
            <a:pathLst>
              <a:path w="3496503" h="2286000">
                <a:moveTo>
                  <a:pt x="234334" y="0"/>
                </a:moveTo>
                <a:lnTo>
                  <a:pt x="3496503" y="0"/>
                </a:lnTo>
                <a:lnTo>
                  <a:pt x="3496503" y="2286000"/>
                </a:lnTo>
                <a:lnTo>
                  <a:pt x="3613" y="2286000"/>
                </a:lnTo>
                <a:lnTo>
                  <a:pt x="4396" y="2270265"/>
                </a:lnTo>
                <a:cubicBezTo>
                  <a:pt x="4106" y="2264862"/>
                  <a:pt x="2924" y="2261078"/>
                  <a:pt x="0" y="2260767"/>
                </a:cubicBezTo>
                <a:lnTo>
                  <a:pt x="6766" y="2236182"/>
                </a:lnTo>
                <a:lnTo>
                  <a:pt x="20683" y="2223768"/>
                </a:lnTo>
                <a:cubicBezTo>
                  <a:pt x="21224" y="2219117"/>
                  <a:pt x="9918" y="2214114"/>
                  <a:pt x="9373" y="2208586"/>
                </a:cubicBezTo>
                <a:cubicBezTo>
                  <a:pt x="4738" y="2194984"/>
                  <a:pt x="10418" y="2173804"/>
                  <a:pt x="10075" y="2154649"/>
                </a:cubicBezTo>
                <a:lnTo>
                  <a:pt x="16259" y="2145853"/>
                </a:lnTo>
                <a:lnTo>
                  <a:pt x="11033" y="2117141"/>
                </a:lnTo>
                <a:lnTo>
                  <a:pt x="11986" y="2053936"/>
                </a:lnTo>
                <a:lnTo>
                  <a:pt x="10583" y="2045434"/>
                </a:lnTo>
                <a:cubicBezTo>
                  <a:pt x="11282" y="2042276"/>
                  <a:pt x="181" y="2038711"/>
                  <a:pt x="937" y="2034990"/>
                </a:cubicBezTo>
                <a:lnTo>
                  <a:pt x="15114" y="2023110"/>
                </a:lnTo>
                <a:cubicBezTo>
                  <a:pt x="15743" y="2013526"/>
                  <a:pt x="19078" y="1985878"/>
                  <a:pt x="19941" y="1977488"/>
                </a:cubicBezTo>
                <a:cubicBezTo>
                  <a:pt x="20060" y="1975917"/>
                  <a:pt x="20179" y="1974346"/>
                  <a:pt x="20296" y="1972774"/>
                </a:cubicBezTo>
                <a:lnTo>
                  <a:pt x="31316" y="1942643"/>
                </a:lnTo>
                <a:cubicBezTo>
                  <a:pt x="37425" y="1919203"/>
                  <a:pt x="50453" y="1862289"/>
                  <a:pt x="56947" y="1832134"/>
                </a:cubicBezTo>
                <a:cubicBezTo>
                  <a:pt x="52894" y="1805090"/>
                  <a:pt x="69291" y="1783336"/>
                  <a:pt x="66473" y="1761713"/>
                </a:cubicBezTo>
                <a:cubicBezTo>
                  <a:pt x="70558" y="1734434"/>
                  <a:pt x="77296" y="1712419"/>
                  <a:pt x="81460" y="1694779"/>
                </a:cubicBezTo>
                <a:cubicBezTo>
                  <a:pt x="83201" y="1691851"/>
                  <a:pt x="90092" y="1659258"/>
                  <a:pt x="91453" y="1655871"/>
                </a:cubicBezTo>
                <a:cubicBezTo>
                  <a:pt x="95191" y="1636504"/>
                  <a:pt x="95447" y="1644218"/>
                  <a:pt x="101271" y="1611464"/>
                </a:cubicBezTo>
                <a:cubicBezTo>
                  <a:pt x="107232" y="1583980"/>
                  <a:pt x="109653" y="1555768"/>
                  <a:pt x="115918" y="1525131"/>
                </a:cubicBezTo>
                <a:cubicBezTo>
                  <a:pt x="124353" y="1492600"/>
                  <a:pt x="122211" y="1473342"/>
                  <a:pt x="125775" y="1460539"/>
                </a:cubicBezTo>
                <a:cubicBezTo>
                  <a:pt x="136106" y="1433637"/>
                  <a:pt x="127852" y="1425291"/>
                  <a:pt x="126873" y="1384274"/>
                </a:cubicBezTo>
                <a:cubicBezTo>
                  <a:pt x="133737" y="1352753"/>
                  <a:pt x="131247" y="1319027"/>
                  <a:pt x="144248" y="1294980"/>
                </a:cubicBezTo>
                <a:cubicBezTo>
                  <a:pt x="143106" y="1291836"/>
                  <a:pt x="142383" y="1288469"/>
                  <a:pt x="141961" y="1284960"/>
                </a:cubicBezTo>
                <a:cubicBezTo>
                  <a:pt x="141807" y="1281537"/>
                  <a:pt x="141652" y="1278114"/>
                  <a:pt x="141497" y="1274692"/>
                </a:cubicBezTo>
                <a:lnTo>
                  <a:pt x="142074" y="1273742"/>
                </a:lnTo>
                <a:cubicBezTo>
                  <a:pt x="142731" y="1263061"/>
                  <a:pt x="144799" y="1221141"/>
                  <a:pt x="145443" y="1210604"/>
                </a:cubicBezTo>
                <a:lnTo>
                  <a:pt x="145939" y="1210516"/>
                </a:lnTo>
                <a:cubicBezTo>
                  <a:pt x="147057" y="1207748"/>
                  <a:pt x="148708" y="1200510"/>
                  <a:pt x="152146" y="1193997"/>
                </a:cubicBezTo>
                <a:cubicBezTo>
                  <a:pt x="155856" y="1183479"/>
                  <a:pt x="164871" y="1159395"/>
                  <a:pt x="168198" y="1147411"/>
                </a:cubicBezTo>
                <a:lnTo>
                  <a:pt x="183535" y="1125901"/>
                </a:lnTo>
                <a:lnTo>
                  <a:pt x="179302" y="1105015"/>
                </a:lnTo>
                <a:cubicBezTo>
                  <a:pt x="177427" y="1088995"/>
                  <a:pt x="183476" y="1087934"/>
                  <a:pt x="188150" y="1068360"/>
                </a:cubicBezTo>
                <a:cubicBezTo>
                  <a:pt x="185665" y="1058736"/>
                  <a:pt x="176420" y="1052359"/>
                  <a:pt x="180132" y="1046638"/>
                </a:cubicBezTo>
                <a:cubicBezTo>
                  <a:pt x="181056" y="1026408"/>
                  <a:pt x="198829" y="1009747"/>
                  <a:pt x="202718" y="987934"/>
                </a:cubicBezTo>
                <a:cubicBezTo>
                  <a:pt x="201197" y="962487"/>
                  <a:pt x="211172" y="952942"/>
                  <a:pt x="215291" y="929621"/>
                </a:cubicBezTo>
                <a:cubicBezTo>
                  <a:pt x="209930" y="906521"/>
                  <a:pt x="224528" y="915000"/>
                  <a:pt x="229290" y="903908"/>
                </a:cubicBezTo>
                <a:lnTo>
                  <a:pt x="230029" y="900578"/>
                </a:lnTo>
                <a:lnTo>
                  <a:pt x="228646" y="854063"/>
                </a:lnTo>
                <a:cubicBezTo>
                  <a:pt x="234851" y="848408"/>
                  <a:pt x="228954" y="820026"/>
                  <a:pt x="240038" y="824287"/>
                </a:cubicBezTo>
                <a:cubicBezTo>
                  <a:pt x="242249" y="809308"/>
                  <a:pt x="241673" y="775478"/>
                  <a:pt x="241912" y="764190"/>
                </a:cubicBezTo>
                <a:cubicBezTo>
                  <a:pt x="241766" y="761646"/>
                  <a:pt x="241619" y="759103"/>
                  <a:pt x="241473" y="756558"/>
                </a:cubicBezTo>
                <a:lnTo>
                  <a:pt x="240145" y="754270"/>
                </a:lnTo>
                <a:cubicBezTo>
                  <a:pt x="239378" y="751871"/>
                  <a:pt x="239144" y="748528"/>
                  <a:pt x="240106" y="743071"/>
                </a:cubicBezTo>
                <a:lnTo>
                  <a:pt x="240556" y="741834"/>
                </a:lnTo>
                <a:cubicBezTo>
                  <a:pt x="239764" y="738704"/>
                  <a:pt x="237828" y="696921"/>
                  <a:pt x="237972" y="678244"/>
                </a:cubicBezTo>
                <a:cubicBezTo>
                  <a:pt x="247782" y="647903"/>
                  <a:pt x="227131" y="663568"/>
                  <a:pt x="229993" y="629773"/>
                </a:cubicBezTo>
                <a:cubicBezTo>
                  <a:pt x="229544" y="591552"/>
                  <a:pt x="239252" y="564992"/>
                  <a:pt x="239462" y="539841"/>
                </a:cubicBezTo>
                <a:cubicBezTo>
                  <a:pt x="238623" y="528031"/>
                  <a:pt x="238173" y="441859"/>
                  <a:pt x="242683" y="448956"/>
                </a:cubicBezTo>
                <a:cubicBezTo>
                  <a:pt x="243255" y="418452"/>
                  <a:pt x="244219" y="373783"/>
                  <a:pt x="242896" y="356821"/>
                </a:cubicBezTo>
                <a:cubicBezTo>
                  <a:pt x="242719" y="353610"/>
                  <a:pt x="234923" y="350399"/>
                  <a:pt x="234747" y="347187"/>
                </a:cubicBezTo>
                <a:cubicBezTo>
                  <a:pt x="244704" y="325468"/>
                  <a:pt x="242593" y="337207"/>
                  <a:pt x="243310" y="314607"/>
                </a:cubicBezTo>
                <a:cubicBezTo>
                  <a:pt x="241669" y="297647"/>
                  <a:pt x="250872" y="309332"/>
                  <a:pt x="249229" y="292372"/>
                </a:cubicBezTo>
                <a:cubicBezTo>
                  <a:pt x="220320" y="258295"/>
                  <a:pt x="245189" y="235217"/>
                  <a:pt x="233505" y="189449"/>
                </a:cubicBezTo>
                <a:lnTo>
                  <a:pt x="232734" y="119205"/>
                </a:lnTo>
                <a:cubicBezTo>
                  <a:pt x="232883" y="113125"/>
                  <a:pt x="230979" y="106701"/>
                  <a:pt x="234365" y="102821"/>
                </a:cubicBezTo>
                <a:cubicBezTo>
                  <a:pt x="235226" y="89557"/>
                  <a:pt x="237218" y="59178"/>
                  <a:pt x="237903" y="39622"/>
                </a:cubicBezTo>
                <a:cubicBezTo>
                  <a:pt x="237508" y="29839"/>
                  <a:pt x="236214" y="16537"/>
                  <a:pt x="234680" y="2881"/>
                </a:cubicBezTo>
                <a:close/>
              </a:path>
            </a:pathLst>
          </a:cu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3A73AC0-66B5-90A0-0919-AA56EBEC5E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6" r="18016"/>
          <a:stretch>
            <a:fillRect/>
          </a:stretch>
        </p:blipFill>
        <p:spPr>
          <a:xfrm>
            <a:off x="8689022" y="4572000"/>
            <a:ext cx="3502979" cy="2286000"/>
          </a:xfrm>
          <a:custGeom>
            <a:avLst/>
            <a:gdLst/>
            <a:ahLst/>
            <a:cxnLst/>
            <a:rect l="l" t="t" r="r" b="b"/>
            <a:pathLst>
              <a:path w="3502979" h="2286000">
                <a:moveTo>
                  <a:pt x="10089" y="0"/>
                </a:moveTo>
                <a:lnTo>
                  <a:pt x="3502979" y="0"/>
                </a:lnTo>
                <a:lnTo>
                  <a:pt x="3502979" y="2286000"/>
                </a:lnTo>
                <a:lnTo>
                  <a:pt x="154969" y="2286000"/>
                </a:lnTo>
                <a:lnTo>
                  <a:pt x="154933" y="2285999"/>
                </a:lnTo>
                <a:cubicBezTo>
                  <a:pt x="154939" y="2285919"/>
                  <a:pt x="154948" y="2285839"/>
                  <a:pt x="154956" y="2285759"/>
                </a:cubicBezTo>
                <a:lnTo>
                  <a:pt x="157817" y="2280128"/>
                </a:lnTo>
                <a:lnTo>
                  <a:pt x="152413" y="2258335"/>
                </a:lnTo>
                <a:cubicBezTo>
                  <a:pt x="150528" y="2247599"/>
                  <a:pt x="149279" y="2236301"/>
                  <a:pt x="148708" y="2224706"/>
                </a:cubicBezTo>
                <a:cubicBezTo>
                  <a:pt x="152516" y="2222105"/>
                  <a:pt x="147106" y="2213005"/>
                  <a:pt x="146036" y="2208724"/>
                </a:cubicBezTo>
                <a:cubicBezTo>
                  <a:pt x="148522" y="2208679"/>
                  <a:pt x="149715" y="2199194"/>
                  <a:pt x="147657" y="2195828"/>
                </a:cubicBezTo>
                <a:cubicBezTo>
                  <a:pt x="138768" y="2125090"/>
                  <a:pt x="161998" y="2164893"/>
                  <a:pt x="148068" y="2122444"/>
                </a:cubicBezTo>
                <a:cubicBezTo>
                  <a:pt x="147343" y="2115342"/>
                  <a:pt x="148590" y="2110013"/>
                  <a:pt x="150648" y="2105568"/>
                </a:cubicBezTo>
                <a:lnTo>
                  <a:pt x="155787" y="2097570"/>
                </a:lnTo>
                <a:lnTo>
                  <a:pt x="153954" y="2091304"/>
                </a:lnTo>
                <a:cubicBezTo>
                  <a:pt x="153810" y="2067650"/>
                  <a:pt x="159078" y="2060678"/>
                  <a:pt x="153772" y="2046915"/>
                </a:cubicBezTo>
                <a:cubicBezTo>
                  <a:pt x="164801" y="2026580"/>
                  <a:pt x="154871" y="2033427"/>
                  <a:pt x="153183" y="2017960"/>
                </a:cubicBezTo>
                <a:cubicBezTo>
                  <a:pt x="150985" y="2005758"/>
                  <a:pt x="146752" y="2028159"/>
                  <a:pt x="146128" y="2016200"/>
                </a:cubicBezTo>
                <a:cubicBezTo>
                  <a:pt x="148976" y="2003262"/>
                  <a:pt x="140132" y="2003871"/>
                  <a:pt x="143614" y="1990415"/>
                </a:cubicBezTo>
                <a:cubicBezTo>
                  <a:pt x="150276" y="1993685"/>
                  <a:pt x="142322" y="1963865"/>
                  <a:pt x="148142" y="1962939"/>
                </a:cubicBezTo>
                <a:cubicBezTo>
                  <a:pt x="139821" y="1951510"/>
                  <a:pt x="150073" y="1945769"/>
                  <a:pt x="147508" y="1930552"/>
                </a:cubicBezTo>
                <a:cubicBezTo>
                  <a:pt x="144359" y="1923385"/>
                  <a:pt x="143818" y="1918215"/>
                  <a:pt x="147206" y="1911172"/>
                </a:cubicBezTo>
                <a:cubicBezTo>
                  <a:pt x="131877" y="1878161"/>
                  <a:pt x="146519" y="1891201"/>
                  <a:pt x="140623" y="1860308"/>
                </a:cubicBezTo>
                <a:cubicBezTo>
                  <a:pt x="134425" y="1833694"/>
                  <a:pt x="130403" y="1803523"/>
                  <a:pt x="115600" y="1777782"/>
                </a:cubicBezTo>
                <a:cubicBezTo>
                  <a:pt x="111409" y="1773057"/>
                  <a:pt x="109821" y="1761456"/>
                  <a:pt x="112056" y="1751872"/>
                </a:cubicBezTo>
                <a:cubicBezTo>
                  <a:pt x="112440" y="1750225"/>
                  <a:pt x="112926" y="1748698"/>
                  <a:pt x="113499" y="1747342"/>
                </a:cubicBezTo>
                <a:cubicBezTo>
                  <a:pt x="111234" y="1725088"/>
                  <a:pt x="101120" y="1643694"/>
                  <a:pt x="98470" y="1618347"/>
                </a:cubicBezTo>
                <a:cubicBezTo>
                  <a:pt x="103856" y="1616296"/>
                  <a:pt x="94136" y="1603478"/>
                  <a:pt x="97590" y="1595269"/>
                </a:cubicBezTo>
                <a:cubicBezTo>
                  <a:pt x="100620" y="1589389"/>
                  <a:pt x="98377" y="1584128"/>
                  <a:pt x="98140" y="1577986"/>
                </a:cubicBezTo>
                <a:cubicBezTo>
                  <a:pt x="100521" y="1569894"/>
                  <a:pt x="96220" y="1543501"/>
                  <a:pt x="93133" y="1536621"/>
                </a:cubicBezTo>
                <a:cubicBezTo>
                  <a:pt x="82411" y="1520178"/>
                  <a:pt x="90374" y="1482816"/>
                  <a:pt x="82158" y="1469154"/>
                </a:cubicBezTo>
                <a:cubicBezTo>
                  <a:pt x="80954" y="1464197"/>
                  <a:pt x="80466" y="1459348"/>
                  <a:pt x="80424" y="1454586"/>
                </a:cubicBezTo>
                <a:lnTo>
                  <a:pt x="81328" y="1441264"/>
                </a:lnTo>
                <a:lnTo>
                  <a:pt x="83625" y="1437478"/>
                </a:lnTo>
                <a:cubicBezTo>
                  <a:pt x="83435" y="1434764"/>
                  <a:pt x="83246" y="1432049"/>
                  <a:pt x="83056" y="1429335"/>
                </a:cubicBezTo>
                <a:cubicBezTo>
                  <a:pt x="83172" y="1428557"/>
                  <a:pt x="83291" y="1427781"/>
                  <a:pt x="83407" y="1427003"/>
                </a:cubicBezTo>
                <a:cubicBezTo>
                  <a:pt x="84084" y="1422546"/>
                  <a:pt x="84674" y="1418148"/>
                  <a:pt x="84906" y="1413794"/>
                </a:cubicBezTo>
                <a:cubicBezTo>
                  <a:pt x="73390" y="1419520"/>
                  <a:pt x="84992" y="1377705"/>
                  <a:pt x="75678" y="1389757"/>
                </a:cubicBezTo>
                <a:cubicBezTo>
                  <a:pt x="74957" y="1366832"/>
                  <a:pt x="66282" y="1384318"/>
                  <a:pt x="74551" y="1356760"/>
                </a:cubicBezTo>
                <a:cubicBezTo>
                  <a:pt x="72160" y="1327675"/>
                  <a:pt x="66061" y="1251589"/>
                  <a:pt x="61331" y="1215246"/>
                </a:cubicBezTo>
                <a:cubicBezTo>
                  <a:pt x="48696" y="1178057"/>
                  <a:pt x="52517" y="1164292"/>
                  <a:pt x="46176" y="1138699"/>
                </a:cubicBezTo>
                <a:cubicBezTo>
                  <a:pt x="43091" y="1088911"/>
                  <a:pt x="27949" y="1091674"/>
                  <a:pt x="39077" y="1069753"/>
                </a:cubicBezTo>
                <a:cubicBezTo>
                  <a:pt x="36360" y="1036358"/>
                  <a:pt x="22533" y="1065337"/>
                  <a:pt x="27015" y="1030325"/>
                </a:cubicBezTo>
                <a:cubicBezTo>
                  <a:pt x="25199" y="1029239"/>
                  <a:pt x="7014" y="1004953"/>
                  <a:pt x="5711" y="1002694"/>
                </a:cubicBezTo>
                <a:lnTo>
                  <a:pt x="4782" y="959024"/>
                </a:lnTo>
                <a:lnTo>
                  <a:pt x="4956" y="955844"/>
                </a:lnTo>
                <a:lnTo>
                  <a:pt x="0" y="935724"/>
                </a:lnTo>
                <a:lnTo>
                  <a:pt x="396" y="935045"/>
                </a:lnTo>
                <a:cubicBezTo>
                  <a:pt x="1170" y="933065"/>
                  <a:pt x="1530" y="930734"/>
                  <a:pt x="1027" y="927619"/>
                </a:cubicBezTo>
                <a:cubicBezTo>
                  <a:pt x="2171" y="918238"/>
                  <a:pt x="7071" y="890403"/>
                  <a:pt x="7257" y="878755"/>
                </a:cubicBezTo>
                <a:cubicBezTo>
                  <a:pt x="5425" y="872157"/>
                  <a:pt x="3693" y="865113"/>
                  <a:pt x="2142" y="857732"/>
                </a:cubicBezTo>
                <a:lnTo>
                  <a:pt x="1365" y="798432"/>
                </a:lnTo>
                <a:lnTo>
                  <a:pt x="10445" y="736329"/>
                </a:lnTo>
                <a:cubicBezTo>
                  <a:pt x="10644" y="713358"/>
                  <a:pt x="14017" y="693468"/>
                  <a:pt x="11638" y="674025"/>
                </a:cubicBezTo>
                <a:cubicBezTo>
                  <a:pt x="14263" y="666128"/>
                  <a:pt x="7702" y="658684"/>
                  <a:pt x="3774" y="651467"/>
                </a:cubicBezTo>
                <a:cubicBezTo>
                  <a:pt x="5085" y="630031"/>
                  <a:pt x="18313" y="624842"/>
                  <a:pt x="13938" y="611257"/>
                </a:cubicBezTo>
                <a:cubicBezTo>
                  <a:pt x="23010" y="599213"/>
                  <a:pt x="19548" y="598502"/>
                  <a:pt x="16950" y="592841"/>
                </a:cubicBezTo>
                <a:cubicBezTo>
                  <a:pt x="16888" y="592573"/>
                  <a:pt x="16826" y="592303"/>
                  <a:pt x="16764" y="592034"/>
                </a:cubicBezTo>
                <a:lnTo>
                  <a:pt x="18062" y="590387"/>
                </a:lnTo>
                <a:lnTo>
                  <a:pt x="18662" y="586980"/>
                </a:lnTo>
                <a:cubicBezTo>
                  <a:pt x="18533" y="583880"/>
                  <a:pt x="18403" y="580781"/>
                  <a:pt x="18274" y="577681"/>
                </a:cubicBezTo>
                <a:cubicBezTo>
                  <a:pt x="18115" y="576515"/>
                  <a:pt x="17955" y="575348"/>
                  <a:pt x="17796" y="574183"/>
                </a:cubicBezTo>
                <a:cubicBezTo>
                  <a:pt x="17589" y="571773"/>
                  <a:pt x="17612" y="570172"/>
                  <a:pt x="17805" y="569065"/>
                </a:cubicBezTo>
                <a:lnTo>
                  <a:pt x="17912" y="568936"/>
                </a:lnTo>
                <a:cubicBezTo>
                  <a:pt x="17845" y="567338"/>
                  <a:pt x="29209" y="573362"/>
                  <a:pt x="29143" y="571763"/>
                </a:cubicBezTo>
                <a:cubicBezTo>
                  <a:pt x="28562" y="563674"/>
                  <a:pt x="16337" y="548181"/>
                  <a:pt x="15392" y="540689"/>
                </a:cubicBezTo>
                <a:cubicBezTo>
                  <a:pt x="21346" y="534352"/>
                  <a:pt x="14313" y="506665"/>
                  <a:pt x="25536" y="509696"/>
                </a:cubicBezTo>
                <a:cubicBezTo>
                  <a:pt x="24595" y="499588"/>
                  <a:pt x="19934" y="493475"/>
                  <a:pt x="27295" y="496878"/>
                </a:cubicBezTo>
                <a:cubicBezTo>
                  <a:pt x="27196" y="493551"/>
                  <a:pt x="27823" y="491500"/>
                  <a:pt x="28803" y="490032"/>
                </a:cubicBezTo>
                <a:lnTo>
                  <a:pt x="29265" y="489607"/>
                </a:lnTo>
                <a:cubicBezTo>
                  <a:pt x="28500" y="481587"/>
                  <a:pt x="25372" y="452075"/>
                  <a:pt x="24211" y="441905"/>
                </a:cubicBezTo>
                <a:cubicBezTo>
                  <a:pt x="23574" y="437467"/>
                  <a:pt x="22937" y="433030"/>
                  <a:pt x="22300" y="428592"/>
                </a:cubicBezTo>
                <a:lnTo>
                  <a:pt x="22699" y="427306"/>
                </a:lnTo>
                <a:lnTo>
                  <a:pt x="28219" y="418090"/>
                </a:lnTo>
                <a:cubicBezTo>
                  <a:pt x="27250" y="415121"/>
                  <a:pt x="18397" y="412494"/>
                  <a:pt x="16799" y="410365"/>
                </a:cubicBezTo>
                <a:cubicBezTo>
                  <a:pt x="25342" y="378983"/>
                  <a:pt x="17525" y="349373"/>
                  <a:pt x="19002" y="315310"/>
                </a:cubicBezTo>
                <a:cubicBezTo>
                  <a:pt x="15978" y="276813"/>
                  <a:pt x="16726" y="257569"/>
                  <a:pt x="14356" y="235298"/>
                </a:cubicBezTo>
                <a:cubicBezTo>
                  <a:pt x="14223" y="231626"/>
                  <a:pt x="13137" y="201873"/>
                  <a:pt x="17876" y="207989"/>
                </a:cubicBezTo>
                <a:cubicBezTo>
                  <a:pt x="17051" y="174826"/>
                  <a:pt x="20805" y="126304"/>
                  <a:pt x="19885" y="92237"/>
                </a:cubicBezTo>
                <a:cubicBezTo>
                  <a:pt x="31141" y="70340"/>
                  <a:pt x="10251" y="49317"/>
                  <a:pt x="12357" y="26606"/>
                </a:cubicBezTo>
                <a:cubicBezTo>
                  <a:pt x="7176" y="29713"/>
                  <a:pt x="8629" y="17064"/>
                  <a:pt x="9916" y="3483"/>
                </a:cubicBezTo>
                <a:close/>
              </a:path>
            </a:pathLst>
          </a:cu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B80DDA7-5065-7358-25D1-CFC19133A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294538"/>
            <a:ext cx="11637168" cy="1033669"/>
          </a:xfrm>
        </p:spPr>
        <p:txBody>
          <a:bodyPr>
            <a:normAutofit fontScale="90000"/>
          </a:bodyPr>
          <a:lstStyle/>
          <a:p>
            <a:r>
              <a:rPr lang="hr-HR" sz="4000" b="1" dirty="0">
                <a:solidFill>
                  <a:schemeClr val="bg1"/>
                </a:solidFill>
              </a:rPr>
              <a:t>Aktivnost 2 i 5 </a:t>
            </a:r>
            <a:r>
              <a:rPr lang="en-GB" sz="2900" b="1" dirty="0">
                <a:solidFill>
                  <a:schemeClr val="bg1"/>
                </a:solidFill>
              </a:rPr>
              <a:t>Analiza </a:t>
            </a:r>
            <a:r>
              <a:rPr lang="en-GB" sz="2900" b="1" dirty="0" err="1">
                <a:solidFill>
                  <a:schemeClr val="bg1"/>
                </a:solidFill>
              </a:rPr>
              <a:t>učinaka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klimatskih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promjena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na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br>
              <a:rPr lang="hr-HR" sz="2900" b="1" dirty="0">
                <a:solidFill>
                  <a:schemeClr val="bg1"/>
                </a:solidFill>
              </a:rPr>
            </a:br>
            <a:r>
              <a:rPr lang="en-GB" sz="2900" b="1" dirty="0" err="1">
                <a:solidFill>
                  <a:schemeClr val="bg1"/>
                </a:solidFill>
              </a:rPr>
              <a:t>tradicionalne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sorte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vinove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loze</a:t>
            </a:r>
            <a:r>
              <a:rPr lang="en-GB" sz="2900" b="1" dirty="0">
                <a:solidFill>
                  <a:schemeClr val="bg1"/>
                </a:solidFill>
              </a:rPr>
              <a:t> u </a:t>
            </a:r>
            <a:r>
              <a:rPr lang="en-GB" sz="2900" b="1" dirty="0" err="1">
                <a:solidFill>
                  <a:schemeClr val="bg1"/>
                </a:solidFill>
              </a:rPr>
              <a:t>kolekcijskom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vinogradu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endParaRPr lang="en-GB" sz="4000" b="1" dirty="0">
              <a:solidFill>
                <a:srgbClr val="FF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A4E46A-46BA-5200-EB44-F7E4D594BA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168" y="2400690"/>
            <a:ext cx="475411" cy="4828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2D472D5-565E-5CBC-4892-B18A3AEADE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271" y="2886621"/>
            <a:ext cx="641807" cy="208599"/>
          </a:xfrm>
          <a:prstGeom prst="rect">
            <a:avLst/>
          </a:prstGeom>
        </p:spPr>
      </p:pic>
      <p:pic>
        <p:nvPicPr>
          <p:cNvPr id="10" name="Picture 9" descr="A blue and red globe&#10;&#10;Description automatically generated">
            <a:extLst>
              <a:ext uri="{FF2B5EF4-FFF2-40B4-BE49-F238E27FC236}">
                <a16:creationId xmlns:a16="http://schemas.microsoft.com/office/drawing/2014/main" id="{21F8415F-02C1-11E0-1D16-EE592E6B7B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059" y="3222564"/>
            <a:ext cx="562551" cy="57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6BCCB69-61BE-836B-2831-6CCFDE924E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130" y="3280777"/>
            <a:ext cx="425381" cy="432000"/>
          </a:xfrm>
          <a:prstGeom prst="rect">
            <a:avLst/>
          </a:prstGeom>
        </p:spPr>
      </p:pic>
      <p:pic>
        <p:nvPicPr>
          <p:cNvPr id="12" name="Picture 11" descr="A blue and red globe&#10;&#10;Description automatically generated">
            <a:extLst>
              <a:ext uri="{FF2B5EF4-FFF2-40B4-BE49-F238E27FC236}">
                <a16:creationId xmlns:a16="http://schemas.microsoft.com/office/drawing/2014/main" id="{0A519F0B-C0AD-8963-442D-A3AFC92856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059" y="4112928"/>
            <a:ext cx="562520" cy="57596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FA6128D-3F7D-DC65-9165-59353CA24D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600594" y="3832737"/>
            <a:ext cx="426698" cy="4333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91AD8E-1410-57F5-3905-C5022BB3D8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444" b="99556" l="9778" r="89778">
                        <a14:foregroundMark x1="60444" y1="9778" x2="41333" y2="9778"/>
                        <a14:foregroundMark x1="40444" y1="8889" x2="61333" y2="7111"/>
                        <a14:foregroundMark x1="32842" y1="62147" x2="29333" y2="85333"/>
                        <a14:foregroundMark x1="33512" y1="57721" x2="33377" y2="58614"/>
                        <a14:foregroundMark x1="41778" y1="3111" x2="37468" y2="31583"/>
                        <a14:foregroundMark x1="29333" y1="85333" x2="48889" y2="99556"/>
                        <a14:foregroundMark x1="48889" y1="99556" x2="67556" y2="79556"/>
                        <a14:foregroundMark x1="67556" y1="79556" x2="60889" y2="57778"/>
                        <a14:foregroundMark x1="60889" y1="57778" x2="62667" y2="9778"/>
                        <a14:foregroundMark x1="40000" y1="69333" x2="39111" y2="92889"/>
                        <a14:foregroundMark x1="39111" y1="92889" x2="46222" y2="93778"/>
                        <a14:foregroundMark x1="36889" y1="85333" x2="42222" y2="66222"/>
                        <a14:foregroundMark x1="40889" y1="68000" x2="36000" y2="84000"/>
                        <a14:foregroundMark x1="62667" y1="69778" x2="58667" y2="65333"/>
                        <a14:foregroundMark x1="57778" y1="60889" x2="57778" y2="16000"/>
                        <a14:foregroundMark x1="43263" y1="57315" x2="43111" y2="63111"/>
                        <a14:foregroundMark x1="44444" y1="12444" x2="43351" y2="53990"/>
                        <a14:foregroundMark x1="56889" y1="6222" x2="44444" y2="4444"/>
                        <a14:backgroundMark x1="32444" y1="60889" x2="37778" y2="30667"/>
                        <a14:backgroundMark x1="34222" y1="58222" x2="35556" y2="60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47" y="4795602"/>
            <a:ext cx="679796" cy="6797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79B6A6C-A0B3-0086-7ACD-2CF08D66A8C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47" y="5623239"/>
            <a:ext cx="679796" cy="67979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EAE33A6-DAA3-F0ED-186A-BB69042583F1}"/>
              </a:ext>
            </a:extLst>
          </p:cNvPr>
          <p:cNvSpPr txBox="1"/>
          <p:nvPr/>
        </p:nvSpPr>
        <p:spPr>
          <a:xfrm>
            <a:off x="1534430" y="2580695"/>
            <a:ext cx="1476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Brzina vjetra</a:t>
            </a:r>
            <a:endParaRPr lang="en-GB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9C6BDE-E6E0-8599-906F-CB3B4D09C543}"/>
              </a:ext>
            </a:extLst>
          </p:cNvPr>
          <p:cNvSpPr txBox="1"/>
          <p:nvPr/>
        </p:nvSpPr>
        <p:spPr>
          <a:xfrm>
            <a:off x="1524495" y="3395193"/>
            <a:ext cx="3045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Zonalna komponenta vjetra</a:t>
            </a:r>
            <a:endParaRPr lang="en-GB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4F6854-870B-C99A-2A25-36E5913524D7}"/>
              </a:ext>
            </a:extLst>
          </p:cNvPr>
          <p:cNvSpPr txBox="1"/>
          <p:nvPr/>
        </p:nvSpPr>
        <p:spPr>
          <a:xfrm>
            <a:off x="1543162" y="4209691"/>
            <a:ext cx="3578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Meridionalna komponenta vjetra</a:t>
            </a:r>
            <a:endParaRPr lang="en-GB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C66403-F3B4-5C29-AEAA-9274F2489575}"/>
              </a:ext>
            </a:extLst>
          </p:cNvPr>
          <p:cNvSpPr txBox="1"/>
          <p:nvPr/>
        </p:nvSpPr>
        <p:spPr>
          <a:xfrm>
            <a:off x="1543442" y="4923881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Temperatura</a:t>
            </a:r>
            <a:endParaRPr lang="en-GB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A37A6C7-4B1C-13B6-DE05-D0B854133DD1}"/>
              </a:ext>
            </a:extLst>
          </p:cNvPr>
          <p:cNvSpPr txBox="1"/>
          <p:nvPr/>
        </p:nvSpPr>
        <p:spPr>
          <a:xfrm>
            <a:off x="1524495" y="5805315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Oborine</a:t>
            </a:r>
            <a:endParaRPr lang="en-GB" b="1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7354B28-936A-7CD9-18C1-7B4B7130C677}"/>
              </a:ext>
            </a:extLst>
          </p:cNvPr>
          <p:cNvSpPr/>
          <p:nvPr/>
        </p:nvSpPr>
        <p:spPr>
          <a:xfrm>
            <a:off x="472347" y="4726292"/>
            <a:ext cx="3329796" cy="818081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4F60EF2-B3D2-C74A-87D0-90E9D0D65534}"/>
              </a:ext>
            </a:extLst>
          </p:cNvPr>
          <p:cNvSpPr/>
          <p:nvPr/>
        </p:nvSpPr>
        <p:spPr>
          <a:xfrm>
            <a:off x="472347" y="5632223"/>
            <a:ext cx="3329796" cy="818081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415F8E3-2B60-C22E-49B6-A8E529C0642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89" y="2209317"/>
            <a:ext cx="7951398" cy="24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79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B6FF3B-1A37-2B60-9E26-9CD602869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CA855C0C-B4B6-DE88-7EBD-0E348E840E76}"/>
              </a:ext>
            </a:extLst>
          </p:cNvPr>
          <p:cNvSpPr/>
          <p:nvPr/>
        </p:nvSpPr>
        <p:spPr>
          <a:xfrm>
            <a:off x="-1" y="0"/>
            <a:ext cx="8967651" cy="159366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2">
                  <a:lumMod val="25000"/>
                </a:schemeClr>
              </a:gs>
            </a:gsLst>
            <a:path path="circle">
              <a:fillToRect l="100000" t="100000"/>
            </a:path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AD217C-E6C9-97CE-10E6-FA85A6CEE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" b="839"/>
          <a:stretch>
            <a:fillRect/>
          </a:stretch>
        </p:blipFill>
        <p:spPr>
          <a:xfrm>
            <a:off x="8751067" y="10"/>
            <a:ext cx="3440934" cy="2285990"/>
          </a:xfrm>
          <a:custGeom>
            <a:avLst/>
            <a:gdLst/>
            <a:ahLst/>
            <a:cxnLst/>
            <a:rect l="l" t="t" r="r" b="b"/>
            <a:pathLst>
              <a:path w="3440934" h="2286000">
                <a:moveTo>
                  <a:pt x="172481" y="2232285"/>
                </a:moveTo>
                <a:lnTo>
                  <a:pt x="172531" y="2232737"/>
                </a:lnTo>
                <a:lnTo>
                  <a:pt x="172407" y="2233032"/>
                </a:lnTo>
                <a:cubicBezTo>
                  <a:pt x="172452" y="2232834"/>
                  <a:pt x="172808" y="2231800"/>
                  <a:pt x="172481" y="2232285"/>
                </a:cubicBezTo>
                <a:close/>
                <a:moveTo>
                  <a:pt x="18615" y="0"/>
                </a:moveTo>
                <a:lnTo>
                  <a:pt x="3440934" y="0"/>
                </a:lnTo>
                <a:lnTo>
                  <a:pt x="3440934" y="2286000"/>
                </a:lnTo>
                <a:lnTo>
                  <a:pt x="178765" y="2286000"/>
                </a:lnTo>
                <a:lnTo>
                  <a:pt x="174444" y="2250010"/>
                </a:lnTo>
                <a:lnTo>
                  <a:pt x="172531" y="2232737"/>
                </a:lnTo>
                <a:lnTo>
                  <a:pt x="174201" y="2228764"/>
                </a:lnTo>
                <a:cubicBezTo>
                  <a:pt x="177345" y="2221109"/>
                  <a:pt x="195223" y="2193427"/>
                  <a:pt x="191343" y="2186356"/>
                </a:cubicBezTo>
                <a:cubicBezTo>
                  <a:pt x="178219" y="2152642"/>
                  <a:pt x="168572" y="2171498"/>
                  <a:pt x="164067" y="2142065"/>
                </a:cubicBezTo>
                <a:cubicBezTo>
                  <a:pt x="160133" y="2108680"/>
                  <a:pt x="159859" y="2130285"/>
                  <a:pt x="146664" y="2089229"/>
                </a:cubicBezTo>
                <a:cubicBezTo>
                  <a:pt x="150478" y="2084435"/>
                  <a:pt x="154800" y="2063293"/>
                  <a:pt x="152113" y="2054485"/>
                </a:cubicBezTo>
                <a:cubicBezTo>
                  <a:pt x="150513" y="2038242"/>
                  <a:pt x="152449" y="2036605"/>
                  <a:pt x="144880" y="2020593"/>
                </a:cubicBezTo>
                <a:cubicBezTo>
                  <a:pt x="150732" y="2023165"/>
                  <a:pt x="151291" y="1972155"/>
                  <a:pt x="157720" y="1979286"/>
                </a:cubicBezTo>
                <a:cubicBezTo>
                  <a:pt x="162030" y="1968351"/>
                  <a:pt x="153186" y="1963668"/>
                  <a:pt x="156833" y="1952854"/>
                </a:cubicBezTo>
                <a:cubicBezTo>
                  <a:pt x="156957" y="1940918"/>
                  <a:pt x="151341" y="1960059"/>
                  <a:pt x="149917" y="1946946"/>
                </a:cubicBezTo>
                <a:lnTo>
                  <a:pt x="153743" y="1875565"/>
                </a:lnTo>
                <a:cubicBezTo>
                  <a:pt x="149772" y="1866223"/>
                  <a:pt x="150846" y="1858473"/>
                  <a:pt x="153507" y="1850807"/>
                </a:cubicBezTo>
                <a:cubicBezTo>
                  <a:pt x="151112" y="1828667"/>
                  <a:pt x="173586" y="1811973"/>
                  <a:pt x="173799" y="1786925"/>
                </a:cubicBezTo>
                <a:cubicBezTo>
                  <a:pt x="168188" y="1760165"/>
                  <a:pt x="157236" y="1742030"/>
                  <a:pt x="157426" y="1715265"/>
                </a:cubicBezTo>
                <a:cubicBezTo>
                  <a:pt x="147202" y="1689354"/>
                  <a:pt x="168916" y="1697216"/>
                  <a:pt x="167109" y="1674793"/>
                </a:cubicBezTo>
                <a:cubicBezTo>
                  <a:pt x="157138" y="1638671"/>
                  <a:pt x="174193" y="1675326"/>
                  <a:pt x="168434" y="1619050"/>
                </a:cubicBezTo>
                <a:cubicBezTo>
                  <a:pt x="166922" y="1615926"/>
                  <a:pt x="156527" y="1609033"/>
                  <a:pt x="158412" y="1609679"/>
                </a:cubicBezTo>
                <a:cubicBezTo>
                  <a:pt x="157079" y="1597353"/>
                  <a:pt x="177090" y="1561235"/>
                  <a:pt x="173964" y="1543700"/>
                </a:cubicBezTo>
                <a:cubicBezTo>
                  <a:pt x="177333" y="1508983"/>
                  <a:pt x="167634" y="1492719"/>
                  <a:pt x="167811" y="1467670"/>
                </a:cubicBezTo>
                <a:cubicBezTo>
                  <a:pt x="172477" y="1438484"/>
                  <a:pt x="177359" y="1421247"/>
                  <a:pt x="188428" y="1369969"/>
                </a:cubicBezTo>
                <a:lnTo>
                  <a:pt x="217496" y="1196801"/>
                </a:lnTo>
                <a:cubicBezTo>
                  <a:pt x="245293" y="1130831"/>
                  <a:pt x="218387" y="1051919"/>
                  <a:pt x="216976" y="1013447"/>
                </a:cubicBezTo>
                <a:cubicBezTo>
                  <a:pt x="205168" y="998657"/>
                  <a:pt x="215132" y="984657"/>
                  <a:pt x="209028" y="965967"/>
                </a:cubicBezTo>
                <a:cubicBezTo>
                  <a:pt x="202413" y="923668"/>
                  <a:pt x="186505" y="882644"/>
                  <a:pt x="188665" y="826635"/>
                </a:cubicBezTo>
                <a:cubicBezTo>
                  <a:pt x="154241" y="805031"/>
                  <a:pt x="166790" y="738356"/>
                  <a:pt x="143158" y="687408"/>
                </a:cubicBezTo>
                <a:cubicBezTo>
                  <a:pt x="136288" y="657129"/>
                  <a:pt x="147156" y="607330"/>
                  <a:pt x="128870" y="598473"/>
                </a:cubicBezTo>
                <a:cubicBezTo>
                  <a:pt x="137949" y="583359"/>
                  <a:pt x="119601" y="571975"/>
                  <a:pt x="116513" y="556793"/>
                </a:cubicBezTo>
                <a:cubicBezTo>
                  <a:pt x="121944" y="543862"/>
                  <a:pt x="115534" y="538383"/>
                  <a:pt x="113103" y="527393"/>
                </a:cubicBezTo>
                <a:cubicBezTo>
                  <a:pt x="116712" y="521931"/>
                  <a:pt x="115528" y="512540"/>
                  <a:pt x="110358" y="509836"/>
                </a:cubicBezTo>
                <a:cubicBezTo>
                  <a:pt x="99665" y="515528"/>
                  <a:pt x="101869" y="482263"/>
                  <a:pt x="93922" y="480624"/>
                </a:cubicBezTo>
                <a:cubicBezTo>
                  <a:pt x="90364" y="461815"/>
                  <a:pt x="91658" y="378414"/>
                  <a:pt x="77901" y="365726"/>
                </a:cubicBezTo>
                <a:cubicBezTo>
                  <a:pt x="68104" y="327965"/>
                  <a:pt x="82000" y="270503"/>
                  <a:pt x="79978" y="254235"/>
                </a:cubicBezTo>
                <a:cubicBezTo>
                  <a:pt x="100822" y="235742"/>
                  <a:pt x="33401" y="163109"/>
                  <a:pt x="25016" y="94011"/>
                </a:cubicBezTo>
                <a:cubicBezTo>
                  <a:pt x="26229" y="84459"/>
                  <a:pt x="25686" y="79476"/>
                  <a:pt x="20299" y="77502"/>
                </a:cubicBezTo>
                <a:cubicBezTo>
                  <a:pt x="17891" y="68655"/>
                  <a:pt x="14563" y="55480"/>
                  <a:pt x="10477" y="39898"/>
                </a:cubicBezTo>
                <a:lnTo>
                  <a:pt x="0" y="1915"/>
                </a:lnTo>
                <a:close/>
              </a:path>
            </a:pathLst>
          </a:cu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D75643A-3E8B-720A-21D5-7B95B2EF32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28" r="-3" b="-3"/>
          <a:stretch>
            <a:fillRect/>
          </a:stretch>
        </p:blipFill>
        <p:spPr>
          <a:xfrm>
            <a:off x="8695498" y="2286000"/>
            <a:ext cx="3496503" cy="2286000"/>
          </a:xfrm>
          <a:custGeom>
            <a:avLst/>
            <a:gdLst/>
            <a:ahLst/>
            <a:cxnLst/>
            <a:rect l="l" t="t" r="r" b="b"/>
            <a:pathLst>
              <a:path w="3496503" h="2286000">
                <a:moveTo>
                  <a:pt x="234334" y="0"/>
                </a:moveTo>
                <a:lnTo>
                  <a:pt x="3496503" y="0"/>
                </a:lnTo>
                <a:lnTo>
                  <a:pt x="3496503" y="2286000"/>
                </a:lnTo>
                <a:lnTo>
                  <a:pt x="3613" y="2286000"/>
                </a:lnTo>
                <a:lnTo>
                  <a:pt x="4396" y="2270265"/>
                </a:lnTo>
                <a:cubicBezTo>
                  <a:pt x="4106" y="2264862"/>
                  <a:pt x="2924" y="2261078"/>
                  <a:pt x="0" y="2260767"/>
                </a:cubicBezTo>
                <a:lnTo>
                  <a:pt x="6766" y="2236182"/>
                </a:lnTo>
                <a:lnTo>
                  <a:pt x="20683" y="2223768"/>
                </a:lnTo>
                <a:cubicBezTo>
                  <a:pt x="21224" y="2219117"/>
                  <a:pt x="9918" y="2214114"/>
                  <a:pt x="9373" y="2208586"/>
                </a:cubicBezTo>
                <a:cubicBezTo>
                  <a:pt x="4738" y="2194984"/>
                  <a:pt x="10418" y="2173804"/>
                  <a:pt x="10075" y="2154649"/>
                </a:cubicBezTo>
                <a:lnTo>
                  <a:pt x="16259" y="2145853"/>
                </a:lnTo>
                <a:lnTo>
                  <a:pt x="11033" y="2117141"/>
                </a:lnTo>
                <a:lnTo>
                  <a:pt x="11986" y="2053936"/>
                </a:lnTo>
                <a:lnTo>
                  <a:pt x="10583" y="2045434"/>
                </a:lnTo>
                <a:cubicBezTo>
                  <a:pt x="11282" y="2042276"/>
                  <a:pt x="181" y="2038711"/>
                  <a:pt x="937" y="2034990"/>
                </a:cubicBezTo>
                <a:lnTo>
                  <a:pt x="15114" y="2023110"/>
                </a:lnTo>
                <a:cubicBezTo>
                  <a:pt x="15743" y="2013526"/>
                  <a:pt x="19078" y="1985878"/>
                  <a:pt x="19941" y="1977488"/>
                </a:cubicBezTo>
                <a:cubicBezTo>
                  <a:pt x="20060" y="1975917"/>
                  <a:pt x="20179" y="1974346"/>
                  <a:pt x="20296" y="1972774"/>
                </a:cubicBezTo>
                <a:lnTo>
                  <a:pt x="31316" y="1942643"/>
                </a:lnTo>
                <a:cubicBezTo>
                  <a:pt x="37425" y="1919203"/>
                  <a:pt x="50453" y="1862289"/>
                  <a:pt x="56947" y="1832134"/>
                </a:cubicBezTo>
                <a:cubicBezTo>
                  <a:pt x="52894" y="1805090"/>
                  <a:pt x="69291" y="1783336"/>
                  <a:pt x="66473" y="1761713"/>
                </a:cubicBezTo>
                <a:cubicBezTo>
                  <a:pt x="70558" y="1734434"/>
                  <a:pt x="77296" y="1712419"/>
                  <a:pt x="81460" y="1694779"/>
                </a:cubicBezTo>
                <a:cubicBezTo>
                  <a:pt x="83201" y="1691851"/>
                  <a:pt x="90092" y="1659258"/>
                  <a:pt x="91453" y="1655871"/>
                </a:cubicBezTo>
                <a:cubicBezTo>
                  <a:pt x="95191" y="1636504"/>
                  <a:pt x="95447" y="1644218"/>
                  <a:pt x="101271" y="1611464"/>
                </a:cubicBezTo>
                <a:cubicBezTo>
                  <a:pt x="107232" y="1583980"/>
                  <a:pt x="109653" y="1555768"/>
                  <a:pt x="115918" y="1525131"/>
                </a:cubicBezTo>
                <a:cubicBezTo>
                  <a:pt x="124353" y="1492600"/>
                  <a:pt x="122211" y="1473342"/>
                  <a:pt x="125775" y="1460539"/>
                </a:cubicBezTo>
                <a:cubicBezTo>
                  <a:pt x="136106" y="1433637"/>
                  <a:pt x="127852" y="1425291"/>
                  <a:pt x="126873" y="1384274"/>
                </a:cubicBezTo>
                <a:cubicBezTo>
                  <a:pt x="133737" y="1352753"/>
                  <a:pt x="131247" y="1319027"/>
                  <a:pt x="144248" y="1294980"/>
                </a:cubicBezTo>
                <a:cubicBezTo>
                  <a:pt x="143106" y="1291836"/>
                  <a:pt x="142383" y="1288469"/>
                  <a:pt x="141961" y="1284960"/>
                </a:cubicBezTo>
                <a:cubicBezTo>
                  <a:pt x="141807" y="1281537"/>
                  <a:pt x="141652" y="1278114"/>
                  <a:pt x="141497" y="1274692"/>
                </a:cubicBezTo>
                <a:lnTo>
                  <a:pt x="142074" y="1273742"/>
                </a:lnTo>
                <a:cubicBezTo>
                  <a:pt x="142731" y="1263061"/>
                  <a:pt x="144799" y="1221141"/>
                  <a:pt x="145443" y="1210604"/>
                </a:cubicBezTo>
                <a:lnTo>
                  <a:pt x="145939" y="1210516"/>
                </a:lnTo>
                <a:cubicBezTo>
                  <a:pt x="147057" y="1207748"/>
                  <a:pt x="148708" y="1200510"/>
                  <a:pt x="152146" y="1193997"/>
                </a:cubicBezTo>
                <a:cubicBezTo>
                  <a:pt x="155856" y="1183479"/>
                  <a:pt x="164871" y="1159395"/>
                  <a:pt x="168198" y="1147411"/>
                </a:cubicBezTo>
                <a:lnTo>
                  <a:pt x="183535" y="1125901"/>
                </a:lnTo>
                <a:lnTo>
                  <a:pt x="179302" y="1105015"/>
                </a:lnTo>
                <a:cubicBezTo>
                  <a:pt x="177427" y="1088995"/>
                  <a:pt x="183476" y="1087934"/>
                  <a:pt x="188150" y="1068360"/>
                </a:cubicBezTo>
                <a:cubicBezTo>
                  <a:pt x="185665" y="1058736"/>
                  <a:pt x="176420" y="1052359"/>
                  <a:pt x="180132" y="1046638"/>
                </a:cubicBezTo>
                <a:cubicBezTo>
                  <a:pt x="181056" y="1026408"/>
                  <a:pt x="198829" y="1009747"/>
                  <a:pt x="202718" y="987934"/>
                </a:cubicBezTo>
                <a:cubicBezTo>
                  <a:pt x="201197" y="962487"/>
                  <a:pt x="211172" y="952942"/>
                  <a:pt x="215291" y="929621"/>
                </a:cubicBezTo>
                <a:cubicBezTo>
                  <a:pt x="209930" y="906521"/>
                  <a:pt x="224528" y="915000"/>
                  <a:pt x="229290" y="903908"/>
                </a:cubicBezTo>
                <a:lnTo>
                  <a:pt x="230029" y="900578"/>
                </a:lnTo>
                <a:lnTo>
                  <a:pt x="228646" y="854063"/>
                </a:lnTo>
                <a:cubicBezTo>
                  <a:pt x="234851" y="848408"/>
                  <a:pt x="228954" y="820026"/>
                  <a:pt x="240038" y="824287"/>
                </a:cubicBezTo>
                <a:cubicBezTo>
                  <a:pt x="242249" y="809308"/>
                  <a:pt x="241673" y="775478"/>
                  <a:pt x="241912" y="764190"/>
                </a:cubicBezTo>
                <a:cubicBezTo>
                  <a:pt x="241766" y="761646"/>
                  <a:pt x="241619" y="759103"/>
                  <a:pt x="241473" y="756558"/>
                </a:cubicBezTo>
                <a:lnTo>
                  <a:pt x="240145" y="754270"/>
                </a:lnTo>
                <a:cubicBezTo>
                  <a:pt x="239378" y="751871"/>
                  <a:pt x="239144" y="748528"/>
                  <a:pt x="240106" y="743071"/>
                </a:cubicBezTo>
                <a:lnTo>
                  <a:pt x="240556" y="741834"/>
                </a:lnTo>
                <a:cubicBezTo>
                  <a:pt x="239764" y="738704"/>
                  <a:pt x="237828" y="696921"/>
                  <a:pt x="237972" y="678244"/>
                </a:cubicBezTo>
                <a:cubicBezTo>
                  <a:pt x="247782" y="647903"/>
                  <a:pt x="227131" y="663568"/>
                  <a:pt x="229993" y="629773"/>
                </a:cubicBezTo>
                <a:cubicBezTo>
                  <a:pt x="229544" y="591552"/>
                  <a:pt x="239252" y="564992"/>
                  <a:pt x="239462" y="539841"/>
                </a:cubicBezTo>
                <a:cubicBezTo>
                  <a:pt x="238623" y="528031"/>
                  <a:pt x="238173" y="441859"/>
                  <a:pt x="242683" y="448956"/>
                </a:cubicBezTo>
                <a:cubicBezTo>
                  <a:pt x="243255" y="418452"/>
                  <a:pt x="244219" y="373783"/>
                  <a:pt x="242896" y="356821"/>
                </a:cubicBezTo>
                <a:cubicBezTo>
                  <a:pt x="242719" y="353610"/>
                  <a:pt x="234923" y="350399"/>
                  <a:pt x="234747" y="347187"/>
                </a:cubicBezTo>
                <a:cubicBezTo>
                  <a:pt x="244704" y="325468"/>
                  <a:pt x="242593" y="337207"/>
                  <a:pt x="243310" y="314607"/>
                </a:cubicBezTo>
                <a:cubicBezTo>
                  <a:pt x="241669" y="297647"/>
                  <a:pt x="250872" y="309332"/>
                  <a:pt x="249229" y="292372"/>
                </a:cubicBezTo>
                <a:cubicBezTo>
                  <a:pt x="220320" y="258295"/>
                  <a:pt x="245189" y="235217"/>
                  <a:pt x="233505" y="189449"/>
                </a:cubicBezTo>
                <a:lnTo>
                  <a:pt x="232734" y="119205"/>
                </a:lnTo>
                <a:cubicBezTo>
                  <a:pt x="232883" y="113125"/>
                  <a:pt x="230979" y="106701"/>
                  <a:pt x="234365" y="102821"/>
                </a:cubicBezTo>
                <a:cubicBezTo>
                  <a:pt x="235226" y="89557"/>
                  <a:pt x="237218" y="59178"/>
                  <a:pt x="237903" y="39622"/>
                </a:cubicBezTo>
                <a:cubicBezTo>
                  <a:pt x="237508" y="29839"/>
                  <a:pt x="236214" y="16537"/>
                  <a:pt x="234680" y="2881"/>
                </a:cubicBez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A297AA-A173-5267-DAB2-F855D05E35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4" r="-5" b="-5"/>
          <a:stretch>
            <a:fillRect/>
          </a:stretch>
        </p:blipFill>
        <p:spPr>
          <a:xfrm>
            <a:off x="8689022" y="4572000"/>
            <a:ext cx="3502979" cy="2286000"/>
          </a:xfrm>
          <a:custGeom>
            <a:avLst/>
            <a:gdLst/>
            <a:ahLst/>
            <a:cxnLst/>
            <a:rect l="l" t="t" r="r" b="b"/>
            <a:pathLst>
              <a:path w="3502979" h="2286000">
                <a:moveTo>
                  <a:pt x="10089" y="0"/>
                </a:moveTo>
                <a:lnTo>
                  <a:pt x="3502979" y="0"/>
                </a:lnTo>
                <a:lnTo>
                  <a:pt x="3502979" y="2286000"/>
                </a:lnTo>
                <a:lnTo>
                  <a:pt x="154969" y="2286000"/>
                </a:lnTo>
                <a:lnTo>
                  <a:pt x="154933" y="2285999"/>
                </a:lnTo>
                <a:cubicBezTo>
                  <a:pt x="154939" y="2285919"/>
                  <a:pt x="154948" y="2285839"/>
                  <a:pt x="154956" y="2285759"/>
                </a:cubicBezTo>
                <a:lnTo>
                  <a:pt x="157817" y="2280128"/>
                </a:lnTo>
                <a:lnTo>
                  <a:pt x="152413" y="2258335"/>
                </a:lnTo>
                <a:cubicBezTo>
                  <a:pt x="150528" y="2247599"/>
                  <a:pt x="149279" y="2236301"/>
                  <a:pt x="148708" y="2224706"/>
                </a:cubicBezTo>
                <a:cubicBezTo>
                  <a:pt x="152516" y="2222105"/>
                  <a:pt x="147106" y="2213005"/>
                  <a:pt x="146036" y="2208724"/>
                </a:cubicBezTo>
                <a:cubicBezTo>
                  <a:pt x="148522" y="2208679"/>
                  <a:pt x="149715" y="2199194"/>
                  <a:pt x="147657" y="2195828"/>
                </a:cubicBezTo>
                <a:cubicBezTo>
                  <a:pt x="138768" y="2125090"/>
                  <a:pt x="161998" y="2164893"/>
                  <a:pt x="148068" y="2122444"/>
                </a:cubicBezTo>
                <a:cubicBezTo>
                  <a:pt x="147343" y="2115342"/>
                  <a:pt x="148590" y="2110013"/>
                  <a:pt x="150648" y="2105568"/>
                </a:cubicBezTo>
                <a:lnTo>
                  <a:pt x="155787" y="2097570"/>
                </a:lnTo>
                <a:lnTo>
                  <a:pt x="153954" y="2091304"/>
                </a:lnTo>
                <a:cubicBezTo>
                  <a:pt x="153810" y="2067650"/>
                  <a:pt x="159078" y="2060678"/>
                  <a:pt x="153772" y="2046915"/>
                </a:cubicBezTo>
                <a:cubicBezTo>
                  <a:pt x="164801" y="2026580"/>
                  <a:pt x="154871" y="2033427"/>
                  <a:pt x="153183" y="2017960"/>
                </a:cubicBezTo>
                <a:cubicBezTo>
                  <a:pt x="150985" y="2005758"/>
                  <a:pt x="146752" y="2028159"/>
                  <a:pt x="146128" y="2016200"/>
                </a:cubicBezTo>
                <a:cubicBezTo>
                  <a:pt x="148976" y="2003262"/>
                  <a:pt x="140132" y="2003871"/>
                  <a:pt x="143614" y="1990415"/>
                </a:cubicBezTo>
                <a:cubicBezTo>
                  <a:pt x="150276" y="1993685"/>
                  <a:pt x="142322" y="1963865"/>
                  <a:pt x="148142" y="1962939"/>
                </a:cubicBezTo>
                <a:cubicBezTo>
                  <a:pt x="139821" y="1951510"/>
                  <a:pt x="150073" y="1945769"/>
                  <a:pt x="147508" y="1930552"/>
                </a:cubicBezTo>
                <a:cubicBezTo>
                  <a:pt x="144359" y="1923385"/>
                  <a:pt x="143818" y="1918215"/>
                  <a:pt x="147206" y="1911172"/>
                </a:cubicBezTo>
                <a:cubicBezTo>
                  <a:pt x="131877" y="1878161"/>
                  <a:pt x="146519" y="1891201"/>
                  <a:pt x="140623" y="1860308"/>
                </a:cubicBezTo>
                <a:cubicBezTo>
                  <a:pt x="134425" y="1833694"/>
                  <a:pt x="130403" y="1803523"/>
                  <a:pt x="115600" y="1777782"/>
                </a:cubicBezTo>
                <a:cubicBezTo>
                  <a:pt x="111409" y="1773057"/>
                  <a:pt x="109821" y="1761456"/>
                  <a:pt x="112056" y="1751872"/>
                </a:cubicBezTo>
                <a:cubicBezTo>
                  <a:pt x="112440" y="1750225"/>
                  <a:pt x="112926" y="1748698"/>
                  <a:pt x="113499" y="1747342"/>
                </a:cubicBezTo>
                <a:cubicBezTo>
                  <a:pt x="111234" y="1725088"/>
                  <a:pt x="101120" y="1643694"/>
                  <a:pt x="98470" y="1618347"/>
                </a:cubicBezTo>
                <a:cubicBezTo>
                  <a:pt x="103856" y="1616296"/>
                  <a:pt x="94136" y="1603478"/>
                  <a:pt x="97590" y="1595269"/>
                </a:cubicBezTo>
                <a:cubicBezTo>
                  <a:pt x="100620" y="1589389"/>
                  <a:pt x="98377" y="1584128"/>
                  <a:pt x="98140" y="1577986"/>
                </a:cubicBezTo>
                <a:cubicBezTo>
                  <a:pt x="100521" y="1569894"/>
                  <a:pt x="96220" y="1543501"/>
                  <a:pt x="93133" y="1536621"/>
                </a:cubicBezTo>
                <a:cubicBezTo>
                  <a:pt x="82411" y="1520178"/>
                  <a:pt x="90374" y="1482816"/>
                  <a:pt x="82158" y="1469154"/>
                </a:cubicBezTo>
                <a:cubicBezTo>
                  <a:pt x="80954" y="1464197"/>
                  <a:pt x="80466" y="1459348"/>
                  <a:pt x="80424" y="1454586"/>
                </a:cubicBezTo>
                <a:lnTo>
                  <a:pt x="81328" y="1441264"/>
                </a:lnTo>
                <a:lnTo>
                  <a:pt x="83625" y="1437478"/>
                </a:lnTo>
                <a:cubicBezTo>
                  <a:pt x="83435" y="1434764"/>
                  <a:pt x="83246" y="1432049"/>
                  <a:pt x="83056" y="1429335"/>
                </a:cubicBezTo>
                <a:cubicBezTo>
                  <a:pt x="83172" y="1428557"/>
                  <a:pt x="83291" y="1427781"/>
                  <a:pt x="83407" y="1427003"/>
                </a:cubicBezTo>
                <a:cubicBezTo>
                  <a:pt x="84084" y="1422546"/>
                  <a:pt x="84674" y="1418148"/>
                  <a:pt x="84906" y="1413794"/>
                </a:cubicBezTo>
                <a:cubicBezTo>
                  <a:pt x="73390" y="1419520"/>
                  <a:pt x="84992" y="1377705"/>
                  <a:pt x="75678" y="1389757"/>
                </a:cubicBezTo>
                <a:cubicBezTo>
                  <a:pt x="74957" y="1366832"/>
                  <a:pt x="66282" y="1384318"/>
                  <a:pt x="74551" y="1356760"/>
                </a:cubicBezTo>
                <a:cubicBezTo>
                  <a:pt x="72160" y="1327675"/>
                  <a:pt x="66061" y="1251589"/>
                  <a:pt x="61331" y="1215246"/>
                </a:cubicBezTo>
                <a:cubicBezTo>
                  <a:pt x="48696" y="1178057"/>
                  <a:pt x="52517" y="1164292"/>
                  <a:pt x="46176" y="1138699"/>
                </a:cubicBezTo>
                <a:cubicBezTo>
                  <a:pt x="43091" y="1088911"/>
                  <a:pt x="27949" y="1091674"/>
                  <a:pt x="39077" y="1069753"/>
                </a:cubicBezTo>
                <a:cubicBezTo>
                  <a:pt x="36360" y="1036358"/>
                  <a:pt x="22533" y="1065337"/>
                  <a:pt x="27015" y="1030325"/>
                </a:cubicBezTo>
                <a:cubicBezTo>
                  <a:pt x="25199" y="1029239"/>
                  <a:pt x="7014" y="1004953"/>
                  <a:pt x="5711" y="1002694"/>
                </a:cubicBezTo>
                <a:lnTo>
                  <a:pt x="4782" y="959024"/>
                </a:lnTo>
                <a:lnTo>
                  <a:pt x="4956" y="955844"/>
                </a:lnTo>
                <a:lnTo>
                  <a:pt x="0" y="935724"/>
                </a:lnTo>
                <a:lnTo>
                  <a:pt x="396" y="935045"/>
                </a:lnTo>
                <a:cubicBezTo>
                  <a:pt x="1170" y="933065"/>
                  <a:pt x="1530" y="930734"/>
                  <a:pt x="1027" y="927619"/>
                </a:cubicBezTo>
                <a:cubicBezTo>
                  <a:pt x="2171" y="918238"/>
                  <a:pt x="7071" y="890403"/>
                  <a:pt x="7257" y="878755"/>
                </a:cubicBezTo>
                <a:cubicBezTo>
                  <a:pt x="5425" y="872157"/>
                  <a:pt x="3693" y="865113"/>
                  <a:pt x="2142" y="857732"/>
                </a:cubicBezTo>
                <a:lnTo>
                  <a:pt x="1365" y="798432"/>
                </a:lnTo>
                <a:lnTo>
                  <a:pt x="10445" y="736329"/>
                </a:lnTo>
                <a:cubicBezTo>
                  <a:pt x="10644" y="713358"/>
                  <a:pt x="14017" y="693468"/>
                  <a:pt x="11638" y="674025"/>
                </a:cubicBezTo>
                <a:cubicBezTo>
                  <a:pt x="14263" y="666128"/>
                  <a:pt x="7702" y="658684"/>
                  <a:pt x="3774" y="651467"/>
                </a:cubicBezTo>
                <a:cubicBezTo>
                  <a:pt x="5085" y="630031"/>
                  <a:pt x="18313" y="624842"/>
                  <a:pt x="13938" y="611257"/>
                </a:cubicBezTo>
                <a:cubicBezTo>
                  <a:pt x="23010" y="599213"/>
                  <a:pt x="19548" y="598502"/>
                  <a:pt x="16950" y="592841"/>
                </a:cubicBezTo>
                <a:cubicBezTo>
                  <a:pt x="16888" y="592573"/>
                  <a:pt x="16826" y="592303"/>
                  <a:pt x="16764" y="592034"/>
                </a:cubicBezTo>
                <a:lnTo>
                  <a:pt x="18062" y="590387"/>
                </a:lnTo>
                <a:lnTo>
                  <a:pt x="18662" y="586980"/>
                </a:lnTo>
                <a:cubicBezTo>
                  <a:pt x="18533" y="583880"/>
                  <a:pt x="18403" y="580781"/>
                  <a:pt x="18274" y="577681"/>
                </a:cubicBezTo>
                <a:cubicBezTo>
                  <a:pt x="18115" y="576515"/>
                  <a:pt x="17955" y="575348"/>
                  <a:pt x="17796" y="574183"/>
                </a:cubicBezTo>
                <a:cubicBezTo>
                  <a:pt x="17589" y="571773"/>
                  <a:pt x="17612" y="570172"/>
                  <a:pt x="17805" y="569065"/>
                </a:cubicBezTo>
                <a:lnTo>
                  <a:pt x="17912" y="568936"/>
                </a:lnTo>
                <a:cubicBezTo>
                  <a:pt x="17845" y="567338"/>
                  <a:pt x="29209" y="573362"/>
                  <a:pt x="29143" y="571763"/>
                </a:cubicBezTo>
                <a:cubicBezTo>
                  <a:pt x="28562" y="563674"/>
                  <a:pt x="16337" y="548181"/>
                  <a:pt x="15392" y="540689"/>
                </a:cubicBezTo>
                <a:cubicBezTo>
                  <a:pt x="21346" y="534352"/>
                  <a:pt x="14313" y="506665"/>
                  <a:pt x="25536" y="509696"/>
                </a:cubicBezTo>
                <a:cubicBezTo>
                  <a:pt x="24595" y="499588"/>
                  <a:pt x="19934" y="493475"/>
                  <a:pt x="27295" y="496878"/>
                </a:cubicBezTo>
                <a:cubicBezTo>
                  <a:pt x="27196" y="493551"/>
                  <a:pt x="27823" y="491500"/>
                  <a:pt x="28803" y="490032"/>
                </a:cubicBezTo>
                <a:lnTo>
                  <a:pt x="29265" y="489607"/>
                </a:lnTo>
                <a:cubicBezTo>
                  <a:pt x="28500" y="481587"/>
                  <a:pt x="25372" y="452075"/>
                  <a:pt x="24211" y="441905"/>
                </a:cubicBezTo>
                <a:cubicBezTo>
                  <a:pt x="23574" y="437467"/>
                  <a:pt x="22937" y="433030"/>
                  <a:pt x="22300" y="428592"/>
                </a:cubicBezTo>
                <a:lnTo>
                  <a:pt x="22699" y="427306"/>
                </a:lnTo>
                <a:lnTo>
                  <a:pt x="28219" y="418090"/>
                </a:lnTo>
                <a:cubicBezTo>
                  <a:pt x="27250" y="415121"/>
                  <a:pt x="18397" y="412494"/>
                  <a:pt x="16799" y="410365"/>
                </a:cubicBezTo>
                <a:cubicBezTo>
                  <a:pt x="25342" y="378983"/>
                  <a:pt x="17525" y="349373"/>
                  <a:pt x="19002" y="315310"/>
                </a:cubicBezTo>
                <a:cubicBezTo>
                  <a:pt x="15978" y="276813"/>
                  <a:pt x="16726" y="257569"/>
                  <a:pt x="14356" y="235298"/>
                </a:cubicBezTo>
                <a:cubicBezTo>
                  <a:pt x="14223" y="231626"/>
                  <a:pt x="13137" y="201873"/>
                  <a:pt x="17876" y="207989"/>
                </a:cubicBezTo>
                <a:cubicBezTo>
                  <a:pt x="17051" y="174826"/>
                  <a:pt x="20805" y="126304"/>
                  <a:pt x="19885" y="92237"/>
                </a:cubicBezTo>
                <a:cubicBezTo>
                  <a:pt x="31141" y="70340"/>
                  <a:pt x="10251" y="49317"/>
                  <a:pt x="12357" y="26606"/>
                </a:cubicBezTo>
                <a:cubicBezTo>
                  <a:pt x="7176" y="29713"/>
                  <a:pt x="8629" y="17064"/>
                  <a:pt x="9916" y="3483"/>
                </a:cubicBezTo>
                <a:close/>
              </a:path>
            </a:pathLst>
          </a:cu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CD9F1057-4032-7A23-D73B-C98FBA7C7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294538"/>
            <a:ext cx="11637168" cy="1033669"/>
          </a:xfrm>
        </p:spPr>
        <p:txBody>
          <a:bodyPr>
            <a:normAutofit fontScale="90000"/>
          </a:bodyPr>
          <a:lstStyle/>
          <a:p>
            <a:r>
              <a:rPr lang="hr-HR" sz="4000" b="1" dirty="0">
                <a:solidFill>
                  <a:schemeClr val="bg1"/>
                </a:solidFill>
              </a:rPr>
              <a:t>Aktivnost 2 i 7 </a:t>
            </a:r>
            <a:r>
              <a:rPr lang="en-GB" sz="2900" b="1" dirty="0" err="1">
                <a:solidFill>
                  <a:schemeClr val="bg1"/>
                </a:solidFill>
              </a:rPr>
              <a:t>Procjena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utjecaja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okolišnih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varijabli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na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br>
              <a:rPr lang="hr-HR" sz="2900" b="1" dirty="0">
                <a:solidFill>
                  <a:schemeClr val="bg1"/>
                </a:solidFill>
              </a:rPr>
            </a:br>
            <a:r>
              <a:rPr lang="en-GB" sz="2900" b="1" dirty="0" err="1">
                <a:solidFill>
                  <a:schemeClr val="bg1"/>
                </a:solidFill>
              </a:rPr>
              <a:t>fenologiju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masline</a:t>
            </a:r>
            <a:r>
              <a:rPr lang="en-GB" sz="2900" b="1" dirty="0">
                <a:solidFill>
                  <a:schemeClr val="bg1"/>
                </a:solidFill>
              </a:rPr>
              <a:t> u </a:t>
            </a:r>
            <a:r>
              <a:rPr lang="en-GB" sz="2900" b="1" dirty="0" err="1">
                <a:solidFill>
                  <a:schemeClr val="bg1"/>
                </a:solidFill>
              </a:rPr>
              <a:t>sadašnjoj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i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budućoj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klimi</a:t>
            </a:r>
            <a:endParaRPr lang="en-GB" sz="2900" b="1" dirty="0">
              <a:solidFill>
                <a:schemeClr val="bg1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ECCFD46-F271-B34E-9D19-FD90C8960D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444" b="99556" l="9778" r="89778">
                        <a14:foregroundMark x1="60444" y1="9778" x2="41333" y2="9778"/>
                        <a14:foregroundMark x1="40444" y1="8889" x2="61333" y2="7111"/>
                        <a14:foregroundMark x1="32842" y1="62147" x2="29333" y2="85333"/>
                        <a14:foregroundMark x1="33512" y1="57721" x2="33377" y2="58614"/>
                        <a14:foregroundMark x1="41778" y1="3111" x2="37468" y2="31583"/>
                        <a14:foregroundMark x1="29333" y1="85333" x2="48889" y2="99556"/>
                        <a14:foregroundMark x1="48889" y1="99556" x2="67556" y2="79556"/>
                        <a14:foregroundMark x1="67556" y1="79556" x2="60889" y2="57778"/>
                        <a14:foregroundMark x1="60889" y1="57778" x2="62667" y2="9778"/>
                        <a14:foregroundMark x1="40000" y1="69333" x2="39111" y2="92889"/>
                        <a14:foregroundMark x1="39111" y1="92889" x2="46222" y2="93778"/>
                        <a14:foregroundMark x1="36889" y1="85333" x2="42222" y2="66222"/>
                        <a14:foregroundMark x1="40889" y1="68000" x2="36000" y2="84000"/>
                        <a14:foregroundMark x1="62667" y1="69778" x2="58667" y2="65333"/>
                        <a14:foregroundMark x1="57778" y1="60889" x2="57778" y2="16000"/>
                        <a14:foregroundMark x1="43263" y1="57315" x2="43111" y2="63111"/>
                        <a14:foregroundMark x1="44444" y1="12444" x2="43351" y2="53990"/>
                        <a14:foregroundMark x1="56889" y1="6222" x2="44444" y2="4444"/>
                        <a14:backgroundMark x1="32444" y1="60889" x2="37778" y2="30667"/>
                        <a14:backgroundMark x1="34222" y1="58222" x2="35556" y2="60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41" y="3001307"/>
            <a:ext cx="679796" cy="67979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00D4FE6-095E-F6D3-B30B-F56F679F71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41" y="3828944"/>
            <a:ext cx="679796" cy="67979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F6F76AF-6AC6-5253-3CC8-75F9B297F493}"/>
              </a:ext>
            </a:extLst>
          </p:cNvPr>
          <p:cNvSpPr txBox="1"/>
          <p:nvPr/>
        </p:nvSpPr>
        <p:spPr>
          <a:xfrm>
            <a:off x="1508936" y="397317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Oborine</a:t>
            </a:r>
            <a:endParaRPr lang="en-GB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AB84812-97BC-C65D-C97E-23F9053C7215}"/>
              </a:ext>
            </a:extLst>
          </p:cNvPr>
          <p:cNvSpPr txBox="1"/>
          <p:nvPr/>
        </p:nvSpPr>
        <p:spPr>
          <a:xfrm>
            <a:off x="1508936" y="3129586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Temperatura</a:t>
            </a:r>
            <a:endParaRPr lang="en-GB" b="1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358A8740-B000-F620-5C86-E487BDA9D8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95" y="1966579"/>
            <a:ext cx="818148" cy="81814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DBC1749F-93D7-0043-7048-19C1D83524ED}"/>
              </a:ext>
            </a:extLst>
          </p:cNvPr>
          <p:cNvSpPr txBox="1"/>
          <p:nvPr/>
        </p:nvSpPr>
        <p:spPr>
          <a:xfrm>
            <a:off x="1471809" y="2286000"/>
            <a:ext cx="2098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Relativna vlažnost</a:t>
            </a:r>
            <a:endParaRPr lang="en-GB" b="1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1294975-E28F-71FD-F2AE-A65C68B439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1" y="5699185"/>
            <a:ext cx="7978355" cy="864276"/>
          </a:xfrm>
        </p:spPr>
        <p:txBody>
          <a:bodyPr anchor="t" anchorCtr="0">
            <a:normAutofit/>
          </a:bodyPr>
          <a:lstStyle/>
          <a:p>
            <a:r>
              <a:rPr lang="hr-HR" sz="2000" dirty="0"/>
              <a:t>Growing Degree Days (GDD)</a:t>
            </a:r>
          </a:p>
          <a:p>
            <a:r>
              <a:rPr lang="hr-HR" sz="2000" dirty="0"/>
              <a:t>Chilling Units (CU)</a:t>
            </a:r>
            <a:endParaRPr lang="en-GB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F94196-4FD8-25DC-4E62-FC68A11FF5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537" b="98046" l="1220" r="97561">
                        <a14:foregroundMark x1="28049" y1="89577" x2="28049" y2="89577"/>
                        <a14:foregroundMark x1="28049" y1="89577" x2="28049" y2="89577"/>
                        <a14:foregroundMark x1="47561" y1="92508" x2="47561" y2="92508"/>
                        <a14:foregroundMark x1="91463" y1="78176" x2="91463" y2="78176"/>
                        <a14:foregroundMark x1="97561" y1="74919" x2="97561" y2="74919"/>
                        <a14:foregroundMark x1="48171" y1="67101" x2="48171" y2="67101"/>
                        <a14:foregroundMark x1="82317" y1="44951" x2="82317" y2="44951"/>
                        <a14:foregroundMark x1="60976" y1="24104" x2="60976" y2="24104"/>
                        <a14:foregroundMark x1="66463" y1="5863" x2="66463" y2="5863"/>
                        <a14:foregroundMark x1="19879" y1="92182" x2="21951" y2="91531"/>
                        <a14:foregroundMark x1="16767" y1="93160" x2="19879" y2="92182"/>
                        <a14:foregroundMark x1="15733" y1="93485" x2="16767" y2="93160"/>
                        <a14:foregroundMark x1="13658" y1="94137" x2="15733" y2="93485"/>
                        <a14:foregroundMark x1="12621" y1="94463" x2="13658" y2="94137"/>
                        <a14:foregroundMark x1="10549" y1="95114" x2="12621" y2="94463"/>
                        <a14:foregroundMark x1="9512" y1="95440" x2="10549" y2="95114"/>
                        <a14:foregroundMark x1="8478" y1="95765" x2="9512" y2="95440"/>
                        <a14:foregroundMark x1="7440" y1="96091" x2="8478" y2="95765"/>
                        <a14:foregroundMark x1="6403" y1="96417" x2="7440" y2="96091"/>
                        <a14:foregroundMark x1="5366" y1="96743" x2="6403" y2="96417"/>
                        <a14:foregroundMark x1="4332" y1="97068" x2="5366" y2="96743"/>
                        <a14:foregroundMark x1="2257" y1="97720" x2="4332" y2="97068"/>
                        <a14:foregroundMark x1="1220" y1="98046" x2="2257" y2="97720"/>
                        <a14:backgroundMark x1="21341" y1="92182" x2="21341" y2="92182"/>
                        <a14:backgroundMark x1="17683" y1="93160" x2="17683" y2="93160"/>
                        <a14:backgroundMark x1="14024" y1="94463" x2="14024" y2="94463"/>
                        <a14:backgroundMark x1="15854" y1="94137" x2="15854" y2="94137"/>
                        <a14:backgroundMark x1="15854" y1="93485" x2="15854" y2="93485"/>
                        <a14:backgroundMark x1="11585" y1="95440" x2="11585" y2="95440"/>
                        <a14:backgroundMark x1="7317" y1="96743" x2="7317" y2="96743"/>
                        <a14:backgroundMark x1="9146" y1="96417" x2="9146" y2="96417"/>
                        <a14:backgroundMark x1="9146" y1="96091" x2="9146" y2="96091"/>
                        <a14:backgroundMark x1="10366" y1="95765" x2="10366" y2="95765"/>
                        <a14:backgroundMark x1="12195" y1="95114" x2="12195" y2="95114"/>
                        <a14:backgroundMark x1="15244" y1="94463" x2="15244" y2="94463"/>
                        <a14:backgroundMark x1="4878" y1="97720" x2="4878" y2="97720"/>
                        <a14:backgroundMark x1="1220" y1="98046" x2="1220" y2="98046"/>
                        <a14:backgroundMark x1="6098" y1="97068" x2="6098" y2="970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41" y="4632365"/>
            <a:ext cx="463859" cy="8683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7D8B68B-530E-821C-B041-3872BC2EC7AB}"/>
              </a:ext>
            </a:extLst>
          </p:cNvPr>
          <p:cNvSpPr txBox="1"/>
          <p:nvPr/>
        </p:nvSpPr>
        <p:spPr>
          <a:xfrm>
            <a:off x="1489988" y="4855599"/>
            <a:ext cx="2143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Evapotranspiracija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78831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7AE8F-A6BE-771F-2E95-C5C7D5A89E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6FF46D9-3E6A-3D71-B988-D1CD30C52C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00AD41E-82BA-8C05-B04C-64BD8D8B7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4DE4AB-F980-D6EC-2B8C-C00E25E411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05449B-7AD8-D7CA-416C-7A29CB46CF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D784E6-496A-36C7-0E07-9D37C2C2B9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9CFCF2-9046-AB43-4F5F-402B2532E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294538"/>
            <a:ext cx="11637168" cy="1033669"/>
          </a:xfrm>
        </p:spPr>
        <p:txBody>
          <a:bodyPr>
            <a:normAutofit/>
          </a:bodyPr>
          <a:lstStyle/>
          <a:p>
            <a:r>
              <a:rPr lang="hr-HR" sz="4000" b="1" dirty="0">
                <a:solidFill>
                  <a:srgbClr val="FFFFFF"/>
                </a:solidFill>
              </a:rPr>
              <a:t>EuroCORDEX simulacije i ERA5</a:t>
            </a:r>
            <a:endParaRPr lang="en-GB" sz="40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8CDC82B-CE9B-705B-C412-EE903B86C4A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85751" y="1885278"/>
                <a:ext cx="11637168" cy="4678183"/>
              </a:xfrm>
            </p:spPr>
            <p:txBody>
              <a:bodyPr anchor="t" anchorCtr="0">
                <a:normAutofit fontScale="92500" lnSpcReduction="10000"/>
              </a:bodyPr>
              <a:lstStyle/>
              <a:p>
                <a:r>
                  <a:rPr lang="hr-HR" b="1" dirty="0"/>
                  <a:t>ERA5 </a:t>
                </a:r>
                <a:r>
                  <a:rPr lang="hr-HR" dirty="0"/>
                  <a:t>(1950 - 2024) </a:t>
                </a:r>
                <a14:m>
                  <m:oMath xmlns:m="http://schemas.openxmlformats.org/officeDocument/2006/math">
                    <m:r>
                      <a:rPr lang="hr-H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hr-HR" dirty="0"/>
                  <a:t> 560 GB (4 vars, 25 god )</a:t>
                </a:r>
              </a:p>
              <a:p>
                <a:pPr lvl="1"/>
                <a:r>
                  <a:rPr lang="hr-HR" dirty="0"/>
                  <a:t>Vremenska rezolucija – 1 hr </a:t>
                </a:r>
              </a:p>
              <a:p>
                <a:pPr lvl="1"/>
                <a:r>
                  <a:rPr lang="hr-HR" dirty="0"/>
                  <a:t>Prostorna rezolucija – 9 km</a:t>
                </a:r>
              </a:p>
              <a:p>
                <a:pPr lvl="1"/>
                <a:endParaRPr lang="hr-HR" b="1" dirty="0"/>
              </a:p>
              <a:p>
                <a:r>
                  <a:rPr lang="hr-HR" b="1" dirty="0"/>
                  <a:t>EuroCORDEX</a:t>
                </a:r>
              </a:p>
              <a:p>
                <a:pPr lvl="1"/>
                <a:r>
                  <a:rPr lang="hr-HR" b="1" dirty="0"/>
                  <a:t>Evaluacijski </a:t>
                </a:r>
                <a:r>
                  <a:rPr lang="hr-HR" dirty="0"/>
                  <a:t>(2000 - 2016)</a:t>
                </a:r>
              </a:p>
              <a:p>
                <a:pPr lvl="1"/>
                <a:r>
                  <a:rPr lang="hr-HR" b="1" dirty="0"/>
                  <a:t>Historijski     </a:t>
                </a:r>
                <a:r>
                  <a:rPr lang="hr-HR" dirty="0"/>
                  <a:t>(1950/1979 - 2005)</a:t>
                </a:r>
              </a:p>
              <a:p>
                <a:pPr lvl="1"/>
                <a:r>
                  <a:rPr lang="hr-HR" b="1" dirty="0"/>
                  <a:t>RCP – Representative Concentration Pathways – GHG scenariji </a:t>
                </a:r>
                <a:r>
                  <a:rPr lang="hr-HR" dirty="0"/>
                  <a:t>(2006-2100)</a:t>
                </a:r>
              </a:p>
              <a:p>
                <a:pPr lvl="2"/>
                <a:r>
                  <a:rPr lang="hr-HR" dirty="0"/>
                  <a:t>RCP2.5</a:t>
                </a:r>
              </a:p>
              <a:p>
                <a:pPr lvl="2"/>
                <a:r>
                  <a:rPr lang="hr-HR" dirty="0"/>
                  <a:t>RCP4.5</a:t>
                </a:r>
              </a:p>
              <a:p>
                <a:pPr lvl="2"/>
                <a:r>
                  <a:rPr lang="hr-HR" dirty="0"/>
                  <a:t>RCP8.5</a:t>
                </a:r>
                <a:endParaRPr lang="hr-HR" b="1" dirty="0"/>
              </a:p>
              <a:p>
                <a:r>
                  <a:rPr lang="hr-HR" b="1" dirty="0"/>
                  <a:t>Priprema podataka</a:t>
                </a:r>
              </a:p>
              <a:p>
                <a:pPr lvl="1"/>
                <a:r>
                  <a:rPr lang="hr-HR" dirty="0"/>
                  <a:t>Memorija 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8CDC82B-CE9B-705B-C412-EE903B86C4A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85751" y="1885278"/>
                <a:ext cx="11637168" cy="4678183"/>
              </a:xfrm>
              <a:blipFill>
                <a:blip r:embed="rId2"/>
                <a:stretch>
                  <a:fillRect l="-838" t="-26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457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D005F-2F71-5264-2D60-57B2ADEBA0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B0A736-F528-4729-F315-2261871F3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294538"/>
            <a:ext cx="11637168" cy="1033669"/>
          </a:xfrm>
        </p:spPr>
        <p:txBody>
          <a:bodyPr>
            <a:normAutofit/>
          </a:bodyPr>
          <a:lstStyle/>
          <a:p>
            <a:r>
              <a:rPr lang="hr-HR" sz="4000" b="1" dirty="0">
                <a:solidFill>
                  <a:srgbClr val="FFFFFF"/>
                </a:solidFill>
              </a:rPr>
              <a:t>EuroCORDEX</a:t>
            </a:r>
            <a:endParaRPr lang="en-GB" sz="4000" b="1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8042B4-04DD-A16F-C745-4417F6F7E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4368" y="2276183"/>
            <a:ext cx="4331673" cy="3842425"/>
          </a:xfrm>
        </p:spPr>
        <p:txBody>
          <a:bodyPr anchor="t" anchorCtr="0">
            <a:normAutofit/>
          </a:bodyPr>
          <a:lstStyle/>
          <a:p>
            <a:r>
              <a:rPr lang="hr-HR" sz="2000" b="1" dirty="0"/>
              <a:t>Domena</a:t>
            </a:r>
            <a:r>
              <a:rPr lang="hr-HR" sz="2000" dirty="0"/>
              <a:t> – lon 22°W – 45°E</a:t>
            </a:r>
          </a:p>
          <a:p>
            <a:pPr marL="0" indent="0">
              <a:buNone/>
            </a:pPr>
            <a:r>
              <a:rPr lang="hr-HR" sz="2000" dirty="0"/>
              <a:t>	       – lat 27°N – 72°N</a:t>
            </a:r>
          </a:p>
          <a:p>
            <a:r>
              <a:rPr lang="hr-HR" sz="2000" b="1" dirty="0"/>
              <a:t>Prostorna rezolucija </a:t>
            </a:r>
          </a:p>
          <a:p>
            <a:pPr lvl="1"/>
            <a:r>
              <a:rPr lang="hr-HR" sz="1800" dirty="0"/>
              <a:t>11° x 11° (~12</a:t>
            </a:r>
            <a:r>
              <a:rPr lang="en-GB" sz="1800" dirty="0"/>
              <a:t>.5</a:t>
            </a:r>
            <a:r>
              <a:rPr lang="hr-HR" sz="1800" dirty="0"/>
              <a:t> km)</a:t>
            </a:r>
            <a:r>
              <a:rPr lang="en-GB" sz="1800" dirty="0"/>
              <a:t> </a:t>
            </a:r>
            <a:endParaRPr lang="hr-HR" sz="1800" dirty="0"/>
          </a:p>
          <a:p>
            <a:pPr lvl="1"/>
            <a:r>
              <a:rPr lang="en-GB" sz="1800" dirty="0"/>
              <a:t>0.44</a:t>
            </a:r>
            <a:r>
              <a:rPr lang="hr-HR" sz="1800" dirty="0"/>
              <a:t>° x 0.44° (~50 km)</a:t>
            </a:r>
          </a:p>
          <a:p>
            <a:r>
              <a:rPr lang="hr-HR" sz="2000" b="1" dirty="0"/>
              <a:t>GCMs</a:t>
            </a:r>
            <a:r>
              <a:rPr lang="hr-HR" sz="2000" dirty="0"/>
              <a:t> – under CIMIP5 – 10</a:t>
            </a:r>
          </a:p>
          <a:p>
            <a:pPr marL="914400" lvl="2" indent="0">
              <a:buNone/>
            </a:pPr>
            <a:r>
              <a:rPr lang="hr-HR" dirty="0"/>
              <a:t> – under CIMIP6 –   6</a:t>
            </a:r>
          </a:p>
          <a:p>
            <a:r>
              <a:rPr lang="hr-HR" sz="2000" b="1" dirty="0"/>
              <a:t>RCMs</a:t>
            </a:r>
            <a:r>
              <a:rPr lang="hr-HR" sz="2000" dirty="0"/>
              <a:t> – 13</a:t>
            </a:r>
          </a:p>
          <a:p>
            <a:r>
              <a:rPr lang="hr-HR" sz="2000" b="1" dirty="0"/>
              <a:t>Vremenska rezolucija </a:t>
            </a:r>
            <a:r>
              <a:rPr lang="hr-HR" sz="2000" dirty="0"/>
              <a:t>– različita, ovisno o modelu i varijabli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41C5CF-BF4B-9458-DD19-0E08C0DAB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53" y="1590741"/>
            <a:ext cx="5220000" cy="52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511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238C9-4C83-DC89-7B22-F6D7FB9945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D73104F-888F-B330-8CDF-7B355E03BC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7DF51CF-7DC5-846F-7398-51812947FC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F6D63F5-42F6-1B90-6136-21B4B6AA10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6F73A4-C8D4-376E-B43C-BB701E17D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DC85299-9780-7F69-71DC-0BED44A7A6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1D7F20-F62F-9B79-307F-061FBC3A7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294538"/>
            <a:ext cx="11637168" cy="1033669"/>
          </a:xfrm>
        </p:spPr>
        <p:txBody>
          <a:bodyPr>
            <a:normAutofit/>
          </a:bodyPr>
          <a:lstStyle/>
          <a:p>
            <a:r>
              <a:rPr lang="hr-HR" sz="4000" b="1" dirty="0">
                <a:solidFill>
                  <a:srgbClr val="FFFFFF"/>
                </a:solidFill>
              </a:rPr>
              <a:t>EuroCORDEX</a:t>
            </a:r>
            <a:endParaRPr lang="en-GB" sz="4000" b="1" dirty="0">
              <a:solidFill>
                <a:srgbClr val="FF0000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6158D88-D74B-4BC6-B1E3-52A5914CE0B7}"/>
              </a:ext>
            </a:extLst>
          </p:cNvPr>
          <p:cNvSpPr/>
          <p:nvPr/>
        </p:nvSpPr>
        <p:spPr>
          <a:xfrm>
            <a:off x="1938068" y="2231366"/>
            <a:ext cx="3168770" cy="638355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EuroCORDEX (EUR-11)</a:t>
            </a:r>
            <a:endParaRPr lang="en-GB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7F6FFAA-A830-5F4C-5F91-449DF5D071C8}"/>
              </a:ext>
            </a:extLst>
          </p:cNvPr>
          <p:cNvSpPr/>
          <p:nvPr/>
        </p:nvSpPr>
        <p:spPr>
          <a:xfrm>
            <a:off x="138022" y="3059501"/>
            <a:ext cx="2912313" cy="42634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GCMs</a:t>
            </a:r>
            <a:endParaRPr lang="en-GB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B03ADE6-1738-BFBE-4B4E-59BC34675878}"/>
              </a:ext>
            </a:extLst>
          </p:cNvPr>
          <p:cNvSpPr/>
          <p:nvPr/>
        </p:nvSpPr>
        <p:spPr>
          <a:xfrm>
            <a:off x="3704326" y="3049438"/>
            <a:ext cx="2829464" cy="41155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RCMs</a:t>
            </a:r>
            <a:endParaRPr lang="en-GB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A9D36F3-AE28-E7D3-F1B5-9B60374725AC}"/>
              </a:ext>
            </a:extLst>
          </p:cNvPr>
          <p:cNvSpPr/>
          <p:nvPr/>
        </p:nvSpPr>
        <p:spPr>
          <a:xfrm>
            <a:off x="138022" y="3735843"/>
            <a:ext cx="2898476" cy="759124"/>
          </a:xfrm>
          <a:prstGeom prst="roundRect">
            <a:avLst/>
          </a:prstGeom>
          <a:solidFill>
            <a:srgbClr val="F4CB7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/>
              <a:t>CNRM-CERFACS-CM5</a:t>
            </a:r>
            <a:r>
              <a:rPr lang="hr-HR" sz="1400" b="1" dirty="0"/>
              <a:t> (Francuska)</a:t>
            </a:r>
            <a:endParaRPr lang="en-GB" sz="1400" b="1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75EEECF-6609-D29F-EB99-5C014CFF75E9}"/>
              </a:ext>
            </a:extLst>
          </p:cNvPr>
          <p:cNvSpPr/>
          <p:nvPr/>
        </p:nvSpPr>
        <p:spPr>
          <a:xfrm>
            <a:off x="151861" y="5600386"/>
            <a:ext cx="2898475" cy="774549"/>
          </a:xfrm>
          <a:prstGeom prst="roundRect">
            <a:avLst/>
          </a:prstGeom>
          <a:solidFill>
            <a:srgbClr val="F4CB7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10 modela</a:t>
            </a:r>
            <a:endParaRPr lang="en-GB" b="1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72F46AD-06D2-2770-5057-80F4F9CEB5E7}"/>
              </a:ext>
            </a:extLst>
          </p:cNvPr>
          <p:cNvSpPr/>
          <p:nvPr/>
        </p:nvSpPr>
        <p:spPr>
          <a:xfrm>
            <a:off x="3641066" y="3988280"/>
            <a:ext cx="2955984" cy="50668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b="1" dirty="0"/>
              <a:t>CLMcom-ETH-COSMO-crCLIM</a:t>
            </a:r>
          </a:p>
          <a:p>
            <a:pPr algn="ctr"/>
            <a:r>
              <a:rPr lang="hr-HR" sz="1400" b="1" dirty="0"/>
              <a:t>(Švicarska)</a:t>
            </a:r>
            <a:endParaRPr lang="en-GB" sz="1400" b="1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76650928-6F76-6C60-DB2B-14CE0DE1B961}"/>
              </a:ext>
            </a:extLst>
          </p:cNvPr>
          <p:cNvSpPr/>
          <p:nvPr/>
        </p:nvSpPr>
        <p:spPr>
          <a:xfrm>
            <a:off x="1431985" y="4613703"/>
            <a:ext cx="120770" cy="131265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2109372-8288-73B8-336A-D484D26F28C8}"/>
              </a:ext>
            </a:extLst>
          </p:cNvPr>
          <p:cNvSpPr/>
          <p:nvPr/>
        </p:nvSpPr>
        <p:spPr>
          <a:xfrm>
            <a:off x="1431985" y="4839353"/>
            <a:ext cx="120770" cy="131265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DEB1FBB9-D266-431B-68F5-29360994FB2F}"/>
              </a:ext>
            </a:extLst>
          </p:cNvPr>
          <p:cNvSpPr/>
          <p:nvPr/>
        </p:nvSpPr>
        <p:spPr>
          <a:xfrm>
            <a:off x="1431985" y="5074087"/>
            <a:ext cx="120770" cy="131265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CF6FBEC-2C99-BD88-7A0E-0482030A2644}"/>
              </a:ext>
            </a:extLst>
          </p:cNvPr>
          <p:cNvSpPr/>
          <p:nvPr/>
        </p:nvSpPr>
        <p:spPr>
          <a:xfrm>
            <a:off x="1431985" y="5319017"/>
            <a:ext cx="120770" cy="131265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1C7D469-6484-78B4-A7E8-A18B48121D01}"/>
              </a:ext>
            </a:extLst>
          </p:cNvPr>
          <p:cNvCxnSpPr/>
          <p:nvPr/>
        </p:nvCxnSpPr>
        <p:spPr>
          <a:xfrm>
            <a:off x="3036498" y="3810000"/>
            <a:ext cx="610318" cy="247650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22D02F5-A13A-8D99-5FAD-CC928E0764B0}"/>
              </a:ext>
            </a:extLst>
          </p:cNvPr>
          <p:cNvSpPr/>
          <p:nvPr/>
        </p:nvSpPr>
        <p:spPr>
          <a:xfrm>
            <a:off x="7863840" y="3059501"/>
            <a:ext cx="3097161" cy="40149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VARIJABLA</a:t>
            </a:r>
            <a:endParaRPr lang="en-GB" b="1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A16C84F-7D8A-B8EF-3C74-0215BCC707E7}"/>
              </a:ext>
            </a:extLst>
          </p:cNvPr>
          <p:cNvSpPr/>
          <p:nvPr/>
        </p:nvSpPr>
        <p:spPr>
          <a:xfrm>
            <a:off x="7881536" y="5414888"/>
            <a:ext cx="3097161" cy="40149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vjetar</a:t>
            </a:r>
            <a:endParaRPr lang="en-GB" b="1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916411D-6A98-E1D5-E5E1-FBA88506C830}"/>
              </a:ext>
            </a:extLst>
          </p:cNvPr>
          <p:cNvSpPr/>
          <p:nvPr/>
        </p:nvSpPr>
        <p:spPr>
          <a:xfrm>
            <a:off x="7863840" y="3672696"/>
            <a:ext cx="3097161" cy="40149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temperatura</a:t>
            </a:r>
            <a:endParaRPr lang="en-GB" b="1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04AFADE-5608-A514-F0AA-D566FE4ED14C}"/>
              </a:ext>
            </a:extLst>
          </p:cNvPr>
          <p:cNvSpPr/>
          <p:nvPr/>
        </p:nvSpPr>
        <p:spPr>
          <a:xfrm>
            <a:off x="7863840" y="4256396"/>
            <a:ext cx="3097161" cy="40149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vlažnost</a:t>
            </a:r>
            <a:endParaRPr lang="en-GB" b="1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726AEAE-11BF-4622-2894-6615DF60A29A}"/>
              </a:ext>
            </a:extLst>
          </p:cNvPr>
          <p:cNvSpPr/>
          <p:nvPr/>
        </p:nvSpPr>
        <p:spPr>
          <a:xfrm>
            <a:off x="7863840" y="4816296"/>
            <a:ext cx="3097161" cy="40149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oborine</a:t>
            </a:r>
            <a:endParaRPr lang="en-GB" b="1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9B350BA-FD59-21F6-E397-8494C4E20FCF}"/>
              </a:ext>
            </a:extLst>
          </p:cNvPr>
          <p:cNvCxnSpPr>
            <a:cxnSpLocks/>
          </p:cNvCxnSpPr>
          <p:nvPr/>
        </p:nvCxnSpPr>
        <p:spPr>
          <a:xfrm flipV="1">
            <a:off x="6570307" y="3114859"/>
            <a:ext cx="1293533" cy="873421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0B8ADB4-41D8-CD99-4D49-AEDD34A147F8}"/>
              </a:ext>
            </a:extLst>
          </p:cNvPr>
          <p:cNvCxnSpPr>
            <a:cxnSpLocks/>
          </p:cNvCxnSpPr>
          <p:nvPr/>
        </p:nvCxnSpPr>
        <p:spPr>
          <a:xfrm>
            <a:off x="6570306" y="4437795"/>
            <a:ext cx="1320277" cy="1378583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C48501E8-17C4-5A4F-197A-BA2B4C4C2F0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225921" y="6031409"/>
                <a:ext cx="4542076" cy="621284"/>
              </a:xfrm>
            </p:spPr>
            <p:txBody>
              <a:bodyPr anchor="ctr">
                <a:normAutofit/>
              </a:bodyPr>
              <a:lstStyle/>
              <a:p>
                <a:pPr marL="0" indent="0">
                  <a:buNone/>
                </a:pPr>
                <a:r>
                  <a:rPr lang="hr-HR" sz="2400" b="1" dirty="0">
                    <a:solidFill>
                      <a:srgbClr val="FF0000"/>
                    </a:solidFill>
                  </a:rPr>
                  <a:t>RCP8.5 (4 vars, 95 yr) </a:t>
                </a:r>
                <a14:m>
                  <m:oMath xmlns:m="http://schemas.openxmlformats.org/officeDocument/2006/math">
                    <m:r>
                      <a:rPr lang="hr-HR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 </m:t>
                    </m:r>
                  </m:oMath>
                </a14:m>
                <a:r>
                  <a:rPr lang="hr-HR" sz="2400" b="1" dirty="0">
                    <a:solidFill>
                      <a:srgbClr val="FF0000"/>
                    </a:solidFill>
                  </a:rPr>
                  <a:t>1.15 TB </a:t>
                </a:r>
                <a:endParaRPr lang="en-GB" sz="2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Content Placeholder 2">
                <a:extLst>
                  <a:ext uri="{FF2B5EF4-FFF2-40B4-BE49-F238E27FC236}">
                    <a16:creationId xmlns:a16="http://schemas.microsoft.com/office/drawing/2014/main" id="{C48501E8-17C4-5A4F-197A-BA2B4C4C2F0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225921" y="6031409"/>
                <a:ext cx="4542076" cy="621284"/>
              </a:xfrm>
              <a:blipFill>
                <a:blip r:embed="rId2"/>
                <a:stretch>
                  <a:fillRect l="-2013" r="-1074" b="-107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278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 animBg="1"/>
      <p:bldP spid="15" grpId="0" animBg="1"/>
      <p:bldP spid="17" grpId="0" animBg="1"/>
      <p:bldP spid="2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BB667F-B7D7-2090-694F-F3B201338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D59E819-CCC0-9EAF-6EB4-52F685E54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629EFC-6B68-37CF-E759-42F672C939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C5BF54-1225-9AE7-FCA0-512C864C8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69EC482-3C69-F8DA-5D71-2D4034596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379BD7D-D7F6-2AB2-51D6-CC78EE509C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AD3F3C-E84B-9C57-327E-3701E6519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294538"/>
            <a:ext cx="11637168" cy="1033669"/>
          </a:xfrm>
        </p:spPr>
        <p:txBody>
          <a:bodyPr>
            <a:normAutofit/>
          </a:bodyPr>
          <a:lstStyle/>
          <a:p>
            <a:r>
              <a:rPr lang="hr-HR" sz="4000" b="1" dirty="0">
                <a:solidFill>
                  <a:srgbClr val="FFFFFF"/>
                </a:solidFill>
              </a:rPr>
              <a:t>EuroCORDEX</a:t>
            </a:r>
            <a:endParaRPr lang="en-GB" sz="4000" b="1" dirty="0">
              <a:solidFill>
                <a:srgbClr val="FF0000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E65E54E-24CA-6BF6-F2FB-1E112BF29C9A}"/>
              </a:ext>
            </a:extLst>
          </p:cNvPr>
          <p:cNvSpPr/>
          <p:nvPr/>
        </p:nvSpPr>
        <p:spPr>
          <a:xfrm>
            <a:off x="1938068" y="2231366"/>
            <a:ext cx="3168770" cy="638355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EuroCORDEX (EUR-11)</a:t>
            </a:r>
            <a:endParaRPr lang="en-GB" b="1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44B163A-9CC9-93B7-67C9-57D7BEF5D2C8}"/>
              </a:ext>
            </a:extLst>
          </p:cNvPr>
          <p:cNvSpPr/>
          <p:nvPr/>
        </p:nvSpPr>
        <p:spPr>
          <a:xfrm>
            <a:off x="138022" y="3059501"/>
            <a:ext cx="2912313" cy="42634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GCMs</a:t>
            </a:r>
            <a:endParaRPr lang="en-GB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41FF259-415A-8ACB-538D-14BBCF4C15C0}"/>
              </a:ext>
            </a:extLst>
          </p:cNvPr>
          <p:cNvSpPr/>
          <p:nvPr/>
        </p:nvSpPr>
        <p:spPr>
          <a:xfrm>
            <a:off x="3704326" y="3049438"/>
            <a:ext cx="2829464" cy="41155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RCMs</a:t>
            </a:r>
            <a:endParaRPr lang="en-GB" b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F667370-02E5-CBC1-C77E-B40715C85727}"/>
              </a:ext>
            </a:extLst>
          </p:cNvPr>
          <p:cNvSpPr/>
          <p:nvPr/>
        </p:nvSpPr>
        <p:spPr>
          <a:xfrm>
            <a:off x="138022" y="3735843"/>
            <a:ext cx="2898476" cy="759124"/>
          </a:xfrm>
          <a:prstGeom prst="roundRect">
            <a:avLst/>
          </a:prstGeom>
          <a:solidFill>
            <a:srgbClr val="F4CB7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/>
              <a:t>CNRM-CERFACS-CM5</a:t>
            </a:r>
            <a:r>
              <a:rPr lang="hr-HR" sz="1400" b="1" dirty="0"/>
              <a:t> (Francuska)</a:t>
            </a:r>
            <a:endParaRPr lang="en-GB" sz="1400" b="1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FB68AA-1623-8E1E-28F9-4523EE6A5763}"/>
              </a:ext>
            </a:extLst>
          </p:cNvPr>
          <p:cNvSpPr/>
          <p:nvPr/>
        </p:nvSpPr>
        <p:spPr>
          <a:xfrm>
            <a:off x="151861" y="5600386"/>
            <a:ext cx="2898475" cy="774549"/>
          </a:xfrm>
          <a:prstGeom prst="roundRect">
            <a:avLst/>
          </a:prstGeom>
          <a:solidFill>
            <a:srgbClr val="F4CB7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10 modela</a:t>
            </a:r>
            <a:endParaRPr lang="en-GB" b="1" dirty="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A4EB492-1477-BE45-4D0B-57C654E716B6}"/>
              </a:ext>
            </a:extLst>
          </p:cNvPr>
          <p:cNvSpPr/>
          <p:nvPr/>
        </p:nvSpPr>
        <p:spPr>
          <a:xfrm>
            <a:off x="3646816" y="5921705"/>
            <a:ext cx="2955984" cy="52601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b="1" dirty="0"/>
              <a:t>ICTP-RegCM4-6 (Italija)</a:t>
            </a:r>
            <a:endParaRPr lang="en-GB" sz="1400" b="1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0FE3773-321B-0023-58DE-B4FBEC48EE48}"/>
              </a:ext>
            </a:extLst>
          </p:cNvPr>
          <p:cNvSpPr/>
          <p:nvPr/>
        </p:nvSpPr>
        <p:spPr>
          <a:xfrm>
            <a:off x="6735073" y="5921705"/>
            <a:ext cx="2955984" cy="55057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b="1" dirty="0"/>
              <a:t>DMOHC-HadREM3-G17-05 (UK)</a:t>
            </a:r>
            <a:endParaRPr lang="en-GB" sz="1400" b="1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5F47B6D-1479-FC7D-744E-7D97E604B3DB}"/>
              </a:ext>
            </a:extLst>
          </p:cNvPr>
          <p:cNvSpPr/>
          <p:nvPr/>
        </p:nvSpPr>
        <p:spPr>
          <a:xfrm>
            <a:off x="6735073" y="5281322"/>
            <a:ext cx="2955984" cy="52601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b="1" dirty="0"/>
              <a:t>KNMI-RACMO22E (Nizozemska)</a:t>
            </a:r>
            <a:endParaRPr lang="en-GB" sz="1400" b="1" dirty="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72698A37-B50E-8F20-A2C9-C23AB22B499E}"/>
              </a:ext>
            </a:extLst>
          </p:cNvPr>
          <p:cNvSpPr/>
          <p:nvPr/>
        </p:nvSpPr>
        <p:spPr>
          <a:xfrm>
            <a:off x="6735073" y="4613703"/>
            <a:ext cx="2955984" cy="52601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b="1" dirty="0"/>
              <a:t>DMI-HIRHAM5 (Danska)</a:t>
            </a:r>
            <a:endParaRPr lang="en-GB" sz="1400" b="1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EB3E0180-2DE9-841F-5670-1C455C221231}"/>
              </a:ext>
            </a:extLst>
          </p:cNvPr>
          <p:cNvSpPr/>
          <p:nvPr/>
        </p:nvSpPr>
        <p:spPr>
          <a:xfrm>
            <a:off x="6735073" y="3988280"/>
            <a:ext cx="2955984" cy="52601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b="1" dirty="0"/>
              <a:t>SMHI-RCA4 (Švedska)</a:t>
            </a:r>
            <a:endParaRPr lang="en-GB" sz="1400" b="1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8DC58FB-B269-C2C4-F3FF-1E016F62B9B3}"/>
              </a:ext>
            </a:extLst>
          </p:cNvPr>
          <p:cNvSpPr/>
          <p:nvPr/>
        </p:nvSpPr>
        <p:spPr>
          <a:xfrm>
            <a:off x="3646816" y="5281322"/>
            <a:ext cx="2955984" cy="52601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b="1" dirty="0"/>
              <a:t>GERICS-REMO2015 (NJemačka)</a:t>
            </a:r>
            <a:endParaRPr lang="en-GB" sz="1400" b="1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EC044E9-9798-CF33-AD2A-6EA8B3F8D1BF}"/>
              </a:ext>
            </a:extLst>
          </p:cNvPr>
          <p:cNvSpPr/>
          <p:nvPr/>
        </p:nvSpPr>
        <p:spPr>
          <a:xfrm>
            <a:off x="3640348" y="4617587"/>
            <a:ext cx="2955984" cy="50668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b="1" dirty="0"/>
              <a:t>CNRM-ALADIN63 (Francuska)</a:t>
            </a:r>
            <a:endParaRPr lang="en-GB" sz="1400" b="1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856B0E4-5CEA-59BE-5B15-20DBB9A60D62}"/>
              </a:ext>
            </a:extLst>
          </p:cNvPr>
          <p:cNvSpPr/>
          <p:nvPr/>
        </p:nvSpPr>
        <p:spPr>
          <a:xfrm>
            <a:off x="3641066" y="3988280"/>
            <a:ext cx="2955984" cy="50668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b="1" dirty="0"/>
              <a:t>CLMcom-ETH-COSMO-crCLIM</a:t>
            </a:r>
          </a:p>
          <a:p>
            <a:pPr algn="ctr"/>
            <a:r>
              <a:rPr lang="hr-HR" sz="1400" b="1" dirty="0"/>
              <a:t>(Švicarska)</a:t>
            </a:r>
            <a:endParaRPr lang="en-GB" sz="1400" b="1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1090529A-6B34-71AF-D172-A6EB03388E20}"/>
              </a:ext>
            </a:extLst>
          </p:cNvPr>
          <p:cNvSpPr/>
          <p:nvPr/>
        </p:nvSpPr>
        <p:spPr>
          <a:xfrm>
            <a:off x="1431985" y="4613703"/>
            <a:ext cx="120770" cy="131265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A0FD083-13F1-2F38-29A7-B7BDE6BFCA0F}"/>
              </a:ext>
            </a:extLst>
          </p:cNvPr>
          <p:cNvSpPr/>
          <p:nvPr/>
        </p:nvSpPr>
        <p:spPr>
          <a:xfrm>
            <a:off x="1431985" y="4839353"/>
            <a:ext cx="120770" cy="131265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EFE73E3-92A6-C7E6-2124-8BB33F7AA518}"/>
              </a:ext>
            </a:extLst>
          </p:cNvPr>
          <p:cNvSpPr/>
          <p:nvPr/>
        </p:nvSpPr>
        <p:spPr>
          <a:xfrm>
            <a:off x="1431985" y="5074087"/>
            <a:ext cx="120770" cy="131265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555BB93-3667-9C3C-801D-72D88C91EA9D}"/>
              </a:ext>
            </a:extLst>
          </p:cNvPr>
          <p:cNvSpPr/>
          <p:nvPr/>
        </p:nvSpPr>
        <p:spPr>
          <a:xfrm>
            <a:off x="1431985" y="5319017"/>
            <a:ext cx="120770" cy="131265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9EA5958-20D6-7186-41C0-7F26F14E469D}"/>
              </a:ext>
            </a:extLst>
          </p:cNvPr>
          <p:cNvCxnSpPr/>
          <p:nvPr/>
        </p:nvCxnSpPr>
        <p:spPr>
          <a:xfrm>
            <a:off x="2976563" y="4494967"/>
            <a:ext cx="663785" cy="1952755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F30D8AA-C7CC-93FC-8898-74A1D1F763AF}"/>
              </a:ext>
            </a:extLst>
          </p:cNvPr>
          <p:cNvCxnSpPr/>
          <p:nvPr/>
        </p:nvCxnSpPr>
        <p:spPr>
          <a:xfrm>
            <a:off x="3036498" y="3810000"/>
            <a:ext cx="610318" cy="247650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6609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85147-26A9-0692-7585-E5EF7D463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C68B8BB-3A42-5F4E-2F04-A6864FB481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5A0C31-94AB-28EC-8CF1-D81C53686D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7938731-877E-8C0C-D2D0-9C28FB69DB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C2D7D41-5161-AF1F-9AEA-D500EA1107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2A6E6E6-578A-8C24-7FF8-58B6045592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75A9B0-7CCF-EEF2-6922-162A19933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294538"/>
            <a:ext cx="11637168" cy="1033669"/>
          </a:xfrm>
        </p:spPr>
        <p:txBody>
          <a:bodyPr>
            <a:normAutofit/>
          </a:bodyPr>
          <a:lstStyle/>
          <a:p>
            <a:r>
              <a:rPr lang="hr-HR" sz="4000" b="1" dirty="0">
                <a:solidFill>
                  <a:schemeClr val="bg1"/>
                </a:solidFill>
              </a:rPr>
              <a:t>Aktivnost 2</a:t>
            </a:r>
            <a:endParaRPr lang="en-GB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ADE428-CD53-754F-A73D-CB035DED0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7242" y="5251821"/>
            <a:ext cx="6443000" cy="1517039"/>
          </a:xfrm>
        </p:spPr>
        <p:txBody>
          <a:bodyPr anchor="t" anchorCtr="0">
            <a:normAutofit lnSpcReduction="10000"/>
          </a:bodyPr>
          <a:lstStyle/>
          <a:p>
            <a:r>
              <a:rPr lang="hr-HR" sz="1700" b="1" dirty="0"/>
              <a:t>Usporedba anasambla historijskog (1950-2005) i ansambla RCP modela (2006-2100)</a:t>
            </a:r>
          </a:p>
          <a:p>
            <a:pPr lvl="1"/>
            <a:r>
              <a:rPr lang="hr-HR" sz="1600" dirty="0">
                <a:sym typeface="Wingdings" panose="05000000000000000000" pitchFamily="2" charset="2"/>
              </a:rPr>
              <a:t> </a:t>
            </a:r>
            <a:r>
              <a:rPr lang="hr-HR" sz="1600" b="1" dirty="0">
                <a:sym typeface="Wingdings" panose="05000000000000000000" pitchFamily="2" charset="2"/>
              </a:rPr>
              <a:t>Porast T od 3 – 6 K</a:t>
            </a:r>
          </a:p>
          <a:p>
            <a:r>
              <a:rPr lang="hr-HR" sz="2000" b="1" dirty="0">
                <a:sym typeface="Wingdings" panose="05000000000000000000" pitchFamily="2" charset="2"/>
              </a:rPr>
              <a:t>Evaluacija modela ERA5 vs RCPx.x (yyyy -yyyy)</a:t>
            </a:r>
            <a:endParaRPr lang="hr-HR" sz="1600" b="1" dirty="0">
              <a:sym typeface="Wingdings" panose="05000000000000000000" pitchFamily="2" charset="2"/>
            </a:endParaRPr>
          </a:p>
          <a:p>
            <a:r>
              <a:rPr lang="hr-HR" sz="2000" b="1" dirty="0"/>
              <a:t>Slično ostale varijable</a:t>
            </a:r>
            <a:endParaRPr lang="en-GB" sz="20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95BDF2-D27F-A708-5979-59BE36CBE2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168" y="2400690"/>
            <a:ext cx="475411" cy="4828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A40A08-9A94-6CDF-C796-674617A1B1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271" y="2886621"/>
            <a:ext cx="641807" cy="208599"/>
          </a:xfrm>
          <a:prstGeom prst="rect">
            <a:avLst/>
          </a:prstGeom>
        </p:spPr>
      </p:pic>
      <p:pic>
        <p:nvPicPr>
          <p:cNvPr id="7" name="Picture 6" descr="A blue and red globe&#10;&#10;Description automatically generated">
            <a:extLst>
              <a:ext uri="{FF2B5EF4-FFF2-40B4-BE49-F238E27FC236}">
                <a16:creationId xmlns:a16="http://schemas.microsoft.com/office/drawing/2014/main" id="{49DFBCC5-30A1-B238-8DFF-76BEEB5B80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059" y="3222564"/>
            <a:ext cx="562551" cy="57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214FA4-1370-B5AA-C58D-33976294E1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130" y="3280777"/>
            <a:ext cx="425381" cy="432000"/>
          </a:xfrm>
          <a:prstGeom prst="rect">
            <a:avLst/>
          </a:prstGeom>
        </p:spPr>
      </p:pic>
      <p:pic>
        <p:nvPicPr>
          <p:cNvPr id="11" name="Picture 10" descr="A blue and red globe&#10;&#10;Description automatically generated">
            <a:extLst>
              <a:ext uri="{FF2B5EF4-FFF2-40B4-BE49-F238E27FC236}">
                <a16:creationId xmlns:a16="http://schemas.microsoft.com/office/drawing/2014/main" id="{0699BC32-DE38-8E1D-8A7E-141E4E04EA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059" y="4112928"/>
            <a:ext cx="562520" cy="57596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DBAB6D-F052-4F2F-B08D-4CC06D19E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00594" y="3832737"/>
            <a:ext cx="426698" cy="4333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FDA6384-2796-2C58-2CFC-9CE372F253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444" b="99556" l="9778" r="89778">
                        <a14:foregroundMark x1="60444" y1="9778" x2="41333" y2="9778"/>
                        <a14:foregroundMark x1="40444" y1="8889" x2="61333" y2="7111"/>
                        <a14:foregroundMark x1="32842" y1="62147" x2="29333" y2="85333"/>
                        <a14:foregroundMark x1="33512" y1="57721" x2="33377" y2="58614"/>
                        <a14:foregroundMark x1="41778" y1="3111" x2="37468" y2="31583"/>
                        <a14:foregroundMark x1="29333" y1="85333" x2="48889" y2="99556"/>
                        <a14:foregroundMark x1="48889" y1="99556" x2="67556" y2="79556"/>
                        <a14:foregroundMark x1="67556" y1="79556" x2="60889" y2="57778"/>
                        <a14:foregroundMark x1="60889" y1="57778" x2="62667" y2="9778"/>
                        <a14:foregroundMark x1="40000" y1="69333" x2="39111" y2="92889"/>
                        <a14:foregroundMark x1="39111" y1="92889" x2="46222" y2="93778"/>
                        <a14:foregroundMark x1="36889" y1="85333" x2="42222" y2="66222"/>
                        <a14:foregroundMark x1="40889" y1="68000" x2="36000" y2="84000"/>
                        <a14:foregroundMark x1="62667" y1="69778" x2="58667" y2="65333"/>
                        <a14:foregroundMark x1="57778" y1="60889" x2="57778" y2="16000"/>
                        <a14:foregroundMark x1="43263" y1="57315" x2="43111" y2="63111"/>
                        <a14:foregroundMark x1="44444" y1="12444" x2="43351" y2="53990"/>
                        <a14:foregroundMark x1="56889" y1="6222" x2="44444" y2="4444"/>
                        <a14:backgroundMark x1="32444" y1="60889" x2="37778" y2="30667"/>
                        <a14:backgroundMark x1="34222" y1="58222" x2="35556" y2="60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47" y="4795602"/>
            <a:ext cx="679796" cy="6797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D6D63A7-F506-AADF-3F98-260701C4A7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47" y="5623239"/>
            <a:ext cx="679796" cy="6797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93C82A9-7414-06F1-053D-C86B845F12B0}"/>
              </a:ext>
            </a:extLst>
          </p:cNvPr>
          <p:cNvSpPr txBox="1"/>
          <p:nvPr/>
        </p:nvSpPr>
        <p:spPr>
          <a:xfrm>
            <a:off x="1534430" y="2580695"/>
            <a:ext cx="1476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Brzina vjetra</a:t>
            </a:r>
            <a:endParaRPr lang="en-GB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D22704-77B6-62F3-CDB5-A34537F3E555}"/>
              </a:ext>
            </a:extLst>
          </p:cNvPr>
          <p:cNvSpPr txBox="1"/>
          <p:nvPr/>
        </p:nvSpPr>
        <p:spPr>
          <a:xfrm>
            <a:off x="1524495" y="3395193"/>
            <a:ext cx="3045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Zonalna komponenta vjetra</a:t>
            </a:r>
            <a:endParaRPr lang="en-GB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C8E1C0-47E0-21A8-6D9F-04F21F0A3EFD}"/>
              </a:ext>
            </a:extLst>
          </p:cNvPr>
          <p:cNvSpPr txBox="1"/>
          <p:nvPr/>
        </p:nvSpPr>
        <p:spPr>
          <a:xfrm>
            <a:off x="1543162" y="4209691"/>
            <a:ext cx="3578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Meridionalna komponenta vjetra</a:t>
            </a:r>
            <a:endParaRPr lang="en-GB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1AE59A-B3EA-E8A0-A5A1-27572A3D1006}"/>
              </a:ext>
            </a:extLst>
          </p:cNvPr>
          <p:cNvSpPr txBox="1"/>
          <p:nvPr/>
        </p:nvSpPr>
        <p:spPr>
          <a:xfrm>
            <a:off x="1543442" y="4923881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Temperatura</a:t>
            </a:r>
            <a:endParaRPr lang="en-GB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1B6528-D085-CF05-C20A-31B7B6BB9771}"/>
              </a:ext>
            </a:extLst>
          </p:cNvPr>
          <p:cNvSpPr txBox="1"/>
          <p:nvPr/>
        </p:nvSpPr>
        <p:spPr>
          <a:xfrm>
            <a:off x="1524494" y="5691643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Oborine</a:t>
            </a:r>
            <a:endParaRPr lang="en-GB" b="1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53228AF-B5AB-C24B-073F-E85D44F4EA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73" y="1591211"/>
            <a:ext cx="720000" cy="7200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1FCBEAB-BFB1-A69F-DAEE-DA9FE37C888C}"/>
              </a:ext>
            </a:extLst>
          </p:cNvPr>
          <p:cNvSpPr txBox="1"/>
          <p:nvPr/>
        </p:nvSpPr>
        <p:spPr>
          <a:xfrm>
            <a:off x="1534430" y="1794189"/>
            <a:ext cx="2026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Sunčevo zračenje</a:t>
            </a:r>
            <a:endParaRPr lang="en-GB" b="1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C79B1AF-AD8F-BC14-283C-A5DD4C0969C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27"/>
          <a:stretch>
            <a:fillRect/>
          </a:stretch>
        </p:blipFill>
        <p:spPr>
          <a:xfrm>
            <a:off x="5697242" y="1606179"/>
            <a:ext cx="5501780" cy="3578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859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B038A-5CBF-27D7-1518-87E064D3C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78F2C7C-8492-559E-FA4D-F1181676F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5D34044-5320-D89B-E621-C2A197E132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0BC56C6-77FC-FDA0-A009-6E6B032A4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36E00A5-09B5-4AF4-BF70-7E76A2F290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2403E20-6BDB-7B6B-4D16-295A254E7F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9DE695-8682-3B78-1CE8-BFFDEB5CF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294538"/>
            <a:ext cx="11637168" cy="1033669"/>
          </a:xfrm>
        </p:spPr>
        <p:txBody>
          <a:bodyPr>
            <a:normAutofit/>
          </a:bodyPr>
          <a:lstStyle/>
          <a:p>
            <a:r>
              <a:rPr lang="hr-HR" sz="4000" b="1" dirty="0">
                <a:solidFill>
                  <a:schemeClr val="bg1"/>
                </a:solidFill>
              </a:rPr>
              <a:t>Aktivnost 2</a:t>
            </a:r>
            <a:endParaRPr lang="en-GB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936FBF-9A15-216B-A109-8CD835124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7242" y="4262755"/>
            <a:ext cx="6443000" cy="2506105"/>
          </a:xfrm>
        </p:spPr>
        <p:txBody>
          <a:bodyPr anchor="t" anchorCtr="0">
            <a:normAutofit/>
          </a:bodyPr>
          <a:lstStyle/>
          <a:p>
            <a:r>
              <a:rPr lang="hr-HR" sz="1700" b="1" dirty="0"/>
              <a:t>Usporedba anasambla historijskog (1950-2005) i ansambla RCP modela (2006-2100)</a:t>
            </a:r>
          </a:p>
          <a:p>
            <a:pPr lvl="1"/>
            <a:r>
              <a:rPr lang="hr-HR" sz="1600" dirty="0">
                <a:sym typeface="Wingdings" panose="05000000000000000000" pitchFamily="2" charset="2"/>
              </a:rPr>
              <a:t> </a:t>
            </a:r>
            <a:r>
              <a:rPr lang="hr-HR" sz="1600" b="1" dirty="0">
                <a:sym typeface="Wingdings" panose="05000000000000000000" pitchFamily="2" charset="2"/>
              </a:rPr>
              <a:t>Porast T od 3 – 6 K</a:t>
            </a:r>
          </a:p>
          <a:p>
            <a:r>
              <a:rPr lang="hr-HR" sz="2000" b="1" dirty="0">
                <a:sym typeface="Wingdings" panose="05000000000000000000" pitchFamily="2" charset="2"/>
              </a:rPr>
              <a:t>Evaluacija modela ERA5 vs RCPx.x (yyyy -yyyy)</a:t>
            </a:r>
            <a:endParaRPr lang="hr-HR" sz="1600" b="1" dirty="0">
              <a:sym typeface="Wingdings" panose="05000000000000000000" pitchFamily="2" charset="2"/>
            </a:endParaRPr>
          </a:p>
          <a:p>
            <a:r>
              <a:rPr lang="hr-HR" sz="2000" b="1" dirty="0"/>
              <a:t>Slično ostale varijable</a:t>
            </a:r>
          </a:p>
          <a:p>
            <a:r>
              <a:rPr lang="hr-HR" sz="2000" b="1" dirty="0"/>
              <a:t>Intermodel spread</a:t>
            </a:r>
          </a:p>
          <a:p>
            <a:endParaRPr lang="hr-HR" sz="2000" b="1" dirty="0"/>
          </a:p>
          <a:p>
            <a:endParaRPr lang="en-GB" sz="20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B708F9-2AC6-CA86-B5F3-6A777D1B63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168" y="2400690"/>
            <a:ext cx="475411" cy="4828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8DA951-0D7F-536C-DDD4-59B411BCAE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271" y="2886621"/>
            <a:ext cx="641807" cy="208599"/>
          </a:xfrm>
          <a:prstGeom prst="rect">
            <a:avLst/>
          </a:prstGeom>
        </p:spPr>
      </p:pic>
      <p:pic>
        <p:nvPicPr>
          <p:cNvPr id="7" name="Picture 6" descr="A blue and red globe&#10;&#10;Description automatically generated">
            <a:extLst>
              <a:ext uri="{FF2B5EF4-FFF2-40B4-BE49-F238E27FC236}">
                <a16:creationId xmlns:a16="http://schemas.microsoft.com/office/drawing/2014/main" id="{EC5B6CC7-B4E0-427D-A440-6DB415CED1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059" y="3222564"/>
            <a:ext cx="562551" cy="57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FF4CB91-0301-DF3A-045B-814726CFF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130" y="3280777"/>
            <a:ext cx="425381" cy="432000"/>
          </a:xfrm>
          <a:prstGeom prst="rect">
            <a:avLst/>
          </a:prstGeom>
        </p:spPr>
      </p:pic>
      <p:pic>
        <p:nvPicPr>
          <p:cNvPr id="11" name="Picture 10" descr="A blue and red globe&#10;&#10;Description automatically generated">
            <a:extLst>
              <a:ext uri="{FF2B5EF4-FFF2-40B4-BE49-F238E27FC236}">
                <a16:creationId xmlns:a16="http://schemas.microsoft.com/office/drawing/2014/main" id="{B8F29CB9-3AB0-952F-0B26-3A2E5ECAF4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059" y="4112928"/>
            <a:ext cx="562520" cy="57596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2D5AB0A-E54D-B705-54F7-0457E1142C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00594" y="3832737"/>
            <a:ext cx="426698" cy="4333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7D87F5A-67CA-A29F-0B58-C84BD9EE08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444" b="99556" l="9778" r="89778">
                        <a14:foregroundMark x1="60444" y1="9778" x2="41333" y2="9778"/>
                        <a14:foregroundMark x1="40444" y1="8889" x2="61333" y2="7111"/>
                        <a14:foregroundMark x1="32842" y1="62147" x2="29333" y2="85333"/>
                        <a14:foregroundMark x1="33512" y1="57721" x2="33377" y2="58614"/>
                        <a14:foregroundMark x1="41778" y1="3111" x2="37468" y2="31583"/>
                        <a14:foregroundMark x1="29333" y1="85333" x2="48889" y2="99556"/>
                        <a14:foregroundMark x1="48889" y1="99556" x2="67556" y2="79556"/>
                        <a14:foregroundMark x1="67556" y1="79556" x2="60889" y2="57778"/>
                        <a14:foregroundMark x1="60889" y1="57778" x2="62667" y2="9778"/>
                        <a14:foregroundMark x1="40000" y1="69333" x2="39111" y2="92889"/>
                        <a14:foregroundMark x1="39111" y1="92889" x2="46222" y2="93778"/>
                        <a14:foregroundMark x1="36889" y1="85333" x2="42222" y2="66222"/>
                        <a14:foregroundMark x1="40889" y1="68000" x2="36000" y2="84000"/>
                        <a14:foregroundMark x1="62667" y1="69778" x2="58667" y2="65333"/>
                        <a14:foregroundMark x1="57778" y1="60889" x2="57778" y2="16000"/>
                        <a14:foregroundMark x1="43263" y1="57315" x2="43111" y2="63111"/>
                        <a14:foregroundMark x1="44444" y1="12444" x2="43351" y2="53990"/>
                        <a14:foregroundMark x1="56889" y1="6222" x2="44444" y2="4444"/>
                        <a14:backgroundMark x1="32444" y1="60889" x2="37778" y2="30667"/>
                        <a14:backgroundMark x1="34222" y1="58222" x2="35556" y2="60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47" y="4795602"/>
            <a:ext cx="679796" cy="6797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2271F92-6D40-658D-ACA6-1B4F6FD96DF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47" y="5623239"/>
            <a:ext cx="679796" cy="6797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7080369-145B-0A9A-EF2D-C2E547C6D221}"/>
              </a:ext>
            </a:extLst>
          </p:cNvPr>
          <p:cNvSpPr txBox="1"/>
          <p:nvPr/>
        </p:nvSpPr>
        <p:spPr>
          <a:xfrm>
            <a:off x="1534430" y="2580695"/>
            <a:ext cx="1476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Brzina vjetra</a:t>
            </a:r>
            <a:endParaRPr lang="en-GB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31BE23D-80BC-EC5A-2202-3BA85D3EEADC}"/>
              </a:ext>
            </a:extLst>
          </p:cNvPr>
          <p:cNvSpPr txBox="1"/>
          <p:nvPr/>
        </p:nvSpPr>
        <p:spPr>
          <a:xfrm>
            <a:off x="1524495" y="3395193"/>
            <a:ext cx="3045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Zonalna komponenta vjetra</a:t>
            </a:r>
            <a:endParaRPr lang="en-GB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96CD8A-DB09-89BB-DBB8-3567806B6F16}"/>
              </a:ext>
            </a:extLst>
          </p:cNvPr>
          <p:cNvSpPr txBox="1"/>
          <p:nvPr/>
        </p:nvSpPr>
        <p:spPr>
          <a:xfrm>
            <a:off x="1543162" y="4209691"/>
            <a:ext cx="3578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Meridionalna komponenta vjetra</a:t>
            </a:r>
            <a:endParaRPr lang="en-GB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4E024A4-549E-5BB9-BA3B-CF030AA98755}"/>
              </a:ext>
            </a:extLst>
          </p:cNvPr>
          <p:cNvSpPr txBox="1"/>
          <p:nvPr/>
        </p:nvSpPr>
        <p:spPr>
          <a:xfrm>
            <a:off x="1543442" y="4923881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Temperatura</a:t>
            </a:r>
            <a:endParaRPr lang="en-GB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2FF7F37-4DA7-3573-828B-64ECAE13F979}"/>
              </a:ext>
            </a:extLst>
          </p:cNvPr>
          <p:cNvSpPr txBox="1"/>
          <p:nvPr/>
        </p:nvSpPr>
        <p:spPr>
          <a:xfrm>
            <a:off x="1524494" y="5691643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Oborine</a:t>
            </a:r>
            <a:endParaRPr lang="en-GB" b="1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07B8F76-762C-0433-5876-C709C0BB8F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73" y="1591211"/>
            <a:ext cx="720000" cy="7200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379C62F-315C-A1F9-60AE-328A08700CAE}"/>
              </a:ext>
            </a:extLst>
          </p:cNvPr>
          <p:cNvSpPr txBox="1"/>
          <p:nvPr/>
        </p:nvSpPr>
        <p:spPr>
          <a:xfrm>
            <a:off x="1534430" y="1794189"/>
            <a:ext cx="2026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Sunčevo zračenje</a:t>
            </a:r>
            <a:endParaRPr lang="en-GB" b="1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478EC94C-CF14-B6CE-5B30-3A242238A73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5032" y="2069406"/>
            <a:ext cx="6386617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048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748EDF-4A81-AAA6-0998-1BEBFF3DAA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E82ABA03-7AD3-2C10-68C1-050900D1528D}"/>
              </a:ext>
            </a:extLst>
          </p:cNvPr>
          <p:cNvSpPr/>
          <p:nvPr/>
        </p:nvSpPr>
        <p:spPr>
          <a:xfrm>
            <a:off x="-1" y="0"/>
            <a:ext cx="8967651" cy="159366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2">
                  <a:lumMod val="25000"/>
                </a:schemeClr>
              </a:gs>
            </a:gsLst>
            <a:path path="circle">
              <a:fillToRect l="100000" t="100000"/>
            </a:path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B7DC5AE-DFB8-A486-D711-6A1B7A752D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1755"/>
          <a:stretch>
            <a:fillRect/>
          </a:stretch>
        </p:blipFill>
        <p:spPr>
          <a:xfrm>
            <a:off x="8695498" y="2286000"/>
            <a:ext cx="3496503" cy="2286000"/>
          </a:xfrm>
          <a:custGeom>
            <a:avLst/>
            <a:gdLst/>
            <a:ahLst/>
            <a:cxnLst/>
            <a:rect l="l" t="t" r="r" b="b"/>
            <a:pathLst>
              <a:path w="3496503" h="2286000">
                <a:moveTo>
                  <a:pt x="234334" y="0"/>
                </a:moveTo>
                <a:lnTo>
                  <a:pt x="3496503" y="0"/>
                </a:lnTo>
                <a:lnTo>
                  <a:pt x="3496503" y="2286000"/>
                </a:lnTo>
                <a:lnTo>
                  <a:pt x="3613" y="2286000"/>
                </a:lnTo>
                <a:lnTo>
                  <a:pt x="4396" y="2270265"/>
                </a:lnTo>
                <a:cubicBezTo>
                  <a:pt x="4106" y="2264862"/>
                  <a:pt x="2924" y="2261078"/>
                  <a:pt x="0" y="2260767"/>
                </a:cubicBezTo>
                <a:lnTo>
                  <a:pt x="6766" y="2236182"/>
                </a:lnTo>
                <a:lnTo>
                  <a:pt x="20683" y="2223768"/>
                </a:lnTo>
                <a:cubicBezTo>
                  <a:pt x="21224" y="2219117"/>
                  <a:pt x="9918" y="2214114"/>
                  <a:pt x="9373" y="2208586"/>
                </a:cubicBezTo>
                <a:cubicBezTo>
                  <a:pt x="4738" y="2194984"/>
                  <a:pt x="10418" y="2173804"/>
                  <a:pt x="10075" y="2154649"/>
                </a:cubicBezTo>
                <a:lnTo>
                  <a:pt x="16259" y="2145853"/>
                </a:lnTo>
                <a:lnTo>
                  <a:pt x="11033" y="2117141"/>
                </a:lnTo>
                <a:lnTo>
                  <a:pt x="11986" y="2053936"/>
                </a:lnTo>
                <a:lnTo>
                  <a:pt x="10583" y="2045434"/>
                </a:lnTo>
                <a:cubicBezTo>
                  <a:pt x="11282" y="2042276"/>
                  <a:pt x="181" y="2038711"/>
                  <a:pt x="937" y="2034990"/>
                </a:cubicBezTo>
                <a:lnTo>
                  <a:pt x="15114" y="2023110"/>
                </a:lnTo>
                <a:cubicBezTo>
                  <a:pt x="15743" y="2013526"/>
                  <a:pt x="19078" y="1985878"/>
                  <a:pt x="19941" y="1977488"/>
                </a:cubicBezTo>
                <a:cubicBezTo>
                  <a:pt x="20060" y="1975917"/>
                  <a:pt x="20179" y="1974346"/>
                  <a:pt x="20296" y="1972774"/>
                </a:cubicBezTo>
                <a:lnTo>
                  <a:pt x="31316" y="1942643"/>
                </a:lnTo>
                <a:cubicBezTo>
                  <a:pt x="37425" y="1919203"/>
                  <a:pt x="50453" y="1862289"/>
                  <a:pt x="56947" y="1832134"/>
                </a:cubicBezTo>
                <a:cubicBezTo>
                  <a:pt x="52894" y="1805090"/>
                  <a:pt x="69291" y="1783336"/>
                  <a:pt x="66473" y="1761713"/>
                </a:cubicBezTo>
                <a:cubicBezTo>
                  <a:pt x="70558" y="1734434"/>
                  <a:pt x="77296" y="1712419"/>
                  <a:pt x="81460" y="1694779"/>
                </a:cubicBezTo>
                <a:cubicBezTo>
                  <a:pt x="83201" y="1691851"/>
                  <a:pt x="90092" y="1659258"/>
                  <a:pt x="91453" y="1655871"/>
                </a:cubicBezTo>
                <a:cubicBezTo>
                  <a:pt x="95191" y="1636504"/>
                  <a:pt x="95447" y="1644218"/>
                  <a:pt x="101271" y="1611464"/>
                </a:cubicBezTo>
                <a:cubicBezTo>
                  <a:pt x="107232" y="1583980"/>
                  <a:pt x="109653" y="1555768"/>
                  <a:pt x="115918" y="1525131"/>
                </a:cubicBezTo>
                <a:cubicBezTo>
                  <a:pt x="124353" y="1492600"/>
                  <a:pt x="122211" y="1473342"/>
                  <a:pt x="125775" y="1460539"/>
                </a:cubicBezTo>
                <a:cubicBezTo>
                  <a:pt x="136106" y="1433637"/>
                  <a:pt x="127852" y="1425291"/>
                  <a:pt x="126873" y="1384274"/>
                </a:cubicBezTo>
                <a:cubicBezTo>
                  <a:pt x="133737" y="1352753"/>
                  <a:pt x="131247" y="1319027"/>
                  <a:pt x="144248" y="1294980"/>
                </a:cubicBezTo>
                <a:cubicBezTo>
                  <a:pt x="143106" y="1291836"/>
                  <a:pt x="142383" y="1288469"/>
                  <a:pt x="141961" y="1284960"/>
                </a:cubicBezTo>
                <a:cubicBezTo>
                  <a:pt x="141807" y="1281537"/>
                  <a:pt x="141652" y="1278114"/>
                  <a:pt x="141497" y="1274692"/>
                </a:cubicBezTo>
                <a:lnTo>
                  <a:pt x="142074" y="1273742"/>
                </a:lnTo>
                <a:cubicBezTo>
                  <a:pt x="142731" y="1263061"/>
                  <a:pt x="144799" y="1221141"/>
                  <a:pt x="145443" y="1210604"/>
                </a:cubicBezTo>
                <a:lnTo>
                  <a:pt x="145939" y="1210516"/>
                </a:lnTo>
                <a:cubicBezTo>
                  <a:pt x="147057" y="1207748"/>
                  <a:pt x="148708" y="1200510"/>
                  <a:pt x="152146" y="1193997"/>
                </a:cubicBezTo>
                <a:cubicBezTo>
                  <a:pt x="155856" y="1183479"/>
                  <a:pt x="164871" y="1159395"/>
                  <a:pt x="168198" y="1147411"/>
                </a:cubicBezTo>
                <a:lnTo>
                  <a:pt x="183535" y="1125901"/>
                </a:lnTo>
                <a:lnTo>
                  <a:pt x="179302" y="1105015"/>
                </a:lnTo>
                <a:cubicBezTo>
                  <a:pt x="177427" y="1088995"/>
                  <a:pt x="183476" y="1087934"/>
                  <a:pt x="188150" y="1068360"/>
                </a:cubicBezTo>
                <a:cubicBezTo>
                  <a:pt x="185665" y="1058736"/>
                  <a:pt x="176420" y="1052359"/>
                  <a:pt x="180132" y="1046638"/>
                </a:cubicBezTo>
                <a:cubicBezTo>
                  <a:pt x="181056" y="1026408"/>
                  <a:pt x="198829" y="1009747"/>
                  <a:pt x="202718" y="987934"/>
                </a:cubicBezTo>
                <a:cubicBezTo>
                  <a:pt x="201197" y="962487"/>
                  <a:pt x="211172" y="952942"/>
                  <a:pt x="215291" y="929621"/>
                </a:cubicBezTo>
                <a:cubicBezTo>
                  <a:pt x="209930" y="906521"/>
                  <a:pt x="224528" y="915000"/>
                  <a:pt x="229290" y="903908"/>
                </a:cubicBezTo>
                <a:lnTo>
                  <a:pt x="230029" y="900578"/>
                </a:lnTo>
                <a:lnTo>
                  <a:pt x="228646" y="854063"/>
                </a:lnTo>
                <a:cubicBezTo>
                  <a:pt x="234851" y="848408"/>
                  <a:pt x="228954" y="820026"/>
                  <a:pt x="240038" y="824287"/>
                </a:cubicBezTo>
                <a:cubicBezTo>
                  <a:pt x="242249" y="809308"/>
                  <a:pt x="241673" y="775478"/>
                  <a:pt x="241912" y="764190"/>
                </a:cubicBezTo>
                <a:cubicBezTo>
                  <a:pt x="241766" y="761646"/>
                  <a:pt x="241619" y="759103"/>
                  <a:pt x="241473" y="756558"/>
                </a:cubicBezTo>
                <a:lnTo>
                  <a:pt x="240145" y="754270"/>
                </a:lnTo>
                <a:cubicBezTo>
                  <a:pt x="239378" y="751871"/>
                  <a:pt x="239144" y="748528"/>
                  <a:pt x="240106" y="743071"/>
                </a:cubicBezTo>
                <a:lnTo>
                  <a:pt x="240556" y="741834"/>
                </a:lnTo>
                <a:cubicBezTo>
                  <a:pt x="239764" y="738704"/>
                  <a:pt x="237828" y="696921"/>
                  <a:pt x="237972" y="678244"/>
                </a:cubicBezTo>
                <a:cubicBezTo>
                  <a:pt x="247782" y="647903"/>
                  <a:pt x="227131" y="663568"/>
                  <a:pt x="229993" y="629773"/>
                </a:cubicBezTo>
                <a:cubicBezTo>
                  <a:pt x="229544" y="591552"/>
                  <a:pt x="239252" y="564992"/>
                  <a:pt x="239462" y="539841"/>
                </a:cubicBezTo>
                <a:cubicBezTo>
                  <a:pt x="238623" y="528031"/>
                  <a:pt x="238173" y="441859"/>
                  <a:pt x="242683" y="448956"/>
                </a:cubicBezTo>
                <a:cubicBezTo>
                  <a:pt x="243255" y="418452"/>
                  <a:pt x="244219" y="373783"/>
                  <a:pt x="242896" y="356821"/>
                </a:cubicBezTo>
                <a:cubicBezTo>
                  <a:pt x="242719" y="353610"/>
                  <a:pt x="234923" y="350399"/>
                  <a:pt x="234747" y="347187"/>
                </a:cubicBezTo>
                <a:cubicBezTo>
                  <a:pt x="244704" y="325468"/>
                  <a:pt x="242593" y="337207"/>
                  <a:pt x="243310" y="314607"/>
                </a:cubicBezTo>
                <a:cubicBezTo>
                  <a:pt x="241669" y="297647"/>
                  <a:pt x="250872" y="309332"/>
                  <a:pt x="249229" y="292372"/>
                </a:cubicBezTo>
                <a:cubicBezTo>
                  <a:pt x="220320" y="258295"/>
                  <a:pt x="245189" y="235217"/>
                  <a:pt x="233505" y="189449"/>
                </a:cubicBezTo>
                <a:lnTo>
                  <a:pt x="232734" y="119205"/>
                </a:lnTo>
                <a:cubicBezTo>
                  <a:pt x="232883" y="113125"/>
                  <a:pt x="230979" y="106701"/>
                  <a:pt x="234365" y="102821"/>
                </a:cubicBezTo>
                <a:cubicBezTo>
                  <a:pt x="235226" y="89557"/>
                  <a:pt x="237218" y="59178"/>
                  <a:pt x="237903" y="39622"/>
                </a:cubicBezTo>
                <a:cubicBezTo>
                  <a:pt x="237508" y="29839"/>
                  <a:pt x="236214" y="16537"/>
                  <a:pt x="234680" y="2881"/>
                </a:cubicBez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C52FD3-C35B-EB79-3C18-EF02BA6BA0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" r="-5" b="12233"/>
          <a:stretch>
            <a:fillRect/>
          </a:stretch>
        </p:blipFill>
        <p:spPr>
          <a:xfrm>
            <a:off x="8689022" y="4572000"/>
            <a:ext cx="3502979" cy="2286000"/>
          </a:xfrm>
          <a:custGeom>
            <a:avLst/>
            <a:gdLst/>
            <a:ahLst/>
            <a:cxnLst/>
            <a:rect l="l" t="t" r="r" b="b"/>
            <a:pathLst>
              <a:path w="3502979" h="2286000">
                <a:moveTo>
                  <a:pt x="10089" y="0"/>
                </a:moveTo>
                <a:lnTo>
                  <a:pt x="3502979" y="0"/>
                </a:lnTo>
                <a:lnTo>
                  <a:pt x="3502979" y="2286000"/>
                </a:lnTo>
                <a:lnTo>
                  <a:pt x="154969" y="2286000"/>
                </a:lnTo>
                <a:lnTo>
                  <a:pt x="154933" y="2285999"/>
                </a:lnTo>
                <a:cubicBezTo>
                  <a:pt x="154939" y="2285919"/>
                  <a:pt x="154948" y="2285839"/>
                  <a:pt x="154956" y="2285759"/>
                </a:cubicBezTo>
                <a:lnTo>
                  <a:pt x="157817" y="2280128"/>
                </a:lnTo>
                <a:lnTo>
                  <a:pt x="152413" y="2258335"/>
                </a:lnTo>
                <a:cubicBezTo>
                  <a:pt x="150528" y="2247599"/>
                  <a:pt x="149279" y="2236301"/>
                  <a:pt x="148708" y="2224706"/>
                </a:cubicBezTo>
                <a:cubicBezTo>
                  <a:pt x="152516" y="2222105"/>
                  <a:pt x="147106" y="2213005"/>
                  <a:pt x="146036" y="2208724"/>
                </a:cubicBezTo>
                <a:cubicBezTo>
                  <a:pt x="148522" y="2208679"/>
                  <a:pt x="149715" y="2199194"/>
                  <a:pt x="147657" y="2195828"/>
                </a:cubicBezTo>
                <a:cubicBezTo>
                  <a:pt x="138768" y="2125090"/>
                  <a:pt x="161998" y="2164893"/>
                  <a:pt x="148068" y="2122444"/>
                </a:cubicBezTo>
                <a:cubicBezTo>
                  <a:pt x="147343" y="2115342"/>
                  <a:pt x="148590" y="2110013"/>
                  <a:pt x="150648" y="2105568"/>
                </a:cubicBezTo>
                <a:lnTo>
                  <a:pt x="155787" y="2097570"/>
                </a:lnTo>
                <a:lnTo>
                  <a:pt x="153954" y="2091304"/>
                </a:lnTo>
                <a:cubicBezTo>
                  <a:pt x="153810" y="2067650"/>
                  <a:pt x="159078" y="2060678"/>
                  <a:pt x="153772" y="2046915"/>
                </a:cubicBezTo>
                <a:cubicBezTo>
                  <a:pt x="164801" y="2026580"/>
                  <a:pt x="154871" y="2033427"/>
                  <a:pt x="153183" y="2017960"/>
                </a:cubicBezTo>
                <a:cubicBezTo>
                  <a:pt x="150985" y="2005758"/>
                  <a:pt x="146752" y="2028159"/>
                  <a:pt x="146128" y="2016200"/>
                </a:cubicBezTo>
                <a:cubicBezTo>
                  <a:pt x="148976" y="2003262"/>
                  <a:pt x="140132" y="2003871"/>
                  <a:pt x="143614" y="1990415"/>
                </a:cubicBezTo>
                <a:cubicBezTo>
                  <a:pt x="150276" y="1993685"/>
                  <a:pt x="142322" y="1963865"/>
                  <a:pt x="148142" y="1962939"/>
                </a:cubicBezTo>
                <a:cubicBezTo>
                  <a:pt x="139821" y="1951510"/>
                  <a:pt x="150073" y="1945769"/>
                  <a:pt x="147508" y="1930552"/>
                </a:cubicBezTo>
                <a:cubicBezTo>
                  <a:pt x="144359" y="1923385"/>
                  <a:pt x="143818" y="1918215"/>
                  <a:pt x="147206" y="1911172"/>
                </a:cubicBezTo>
                <a:cubicBezTo>
                  <a:pt x="131877" y="1878161"/>
                  <a:pt x="146519" y="1891201"/>
                  <a:pt x="140623" y="1860308"/>
                </a:cubicBezTo>
                <a:cubicBezTo>
                  <a:pt x="134425" y="1833694"/>
                  <a:pt x="130403" y="1803523"/>
                  <a:pt x="115600" y="1777782"/>
                </a:cubicBezTo>
                <a:cubicBezTo>
                  <a:pt x="111409" y="1773057"/>
                  <a:pt x="109821" y="1761456"/>
                  <a:pt x="112056" y="1751872"/>
                </a:cubicBezTo>
                <a:cubicBezTo>
                  <a:pt x="112440" y="1750225"/>
                  <a:pt x="112926" y="1748698"/>
                  <a:pt x="113499" y="1747342"/>
                </a:cubicBezTo>
                <a:cubicBezTo>
                  <a:pt x="111234" y="1725088"/>
                  <a:pt x="101120" y="1643694"/>
                  <a:pt x="98470" y="1618347"/>
                </a:cubicBezTo>
                <a:cubicBezTo>
                  <a:pt x="103856" y="1616296"/>
                  <a:pt x="94136" y="1603478"/>
                  <a:pt x="97590" y="1595269"/>
                </a:cubicBezTo>
                <a:cubicBezTo>
                  <a:pt x="100620" y="1589389"/>
                  <a:pt x="98377" y="1584128"/>
                  <a:pt x="98140" y="1577986"/>
                </a:cubicBezTo>
                <a:cubicBezTo>
                  <a:pt x="100521" y="1569894"/>
                  <a:pt x="96220" y="1543501"/>
                  <a:pt x="93133" y="1536621"/>
                </a:cubicBezTo>
                <a:cubicBezTo>
                  <a:pt x="82411" y="1520178"/>
                  <a:pt x="90374" y="1482816"/>
                  <a:pt x="82158" y="1469154"/>
                </a:cubicBezTo>
                <a:cubicBezTo>
                  <a:pt x="80954" y="1464197"/>
                  <a:pt x="80466" y="1459348"/>
                  <a:pt x="80424" y="1454586"/>
                </a:cubicBezTo>
                <a:lnTo>
                  <a:pt x="81328" y="1441264"/>
                </a:lnTo>
                <a:lnTo>
                  <a:pt x="83625" y="1437478"/>
                </a:lnTo>
                <a:cubicBezTo>
                  <a:pt x="83435" y="1434764"/>
                  <a:pt x="83246" y="1432049"/>
                  <a:pt x="83056" y="1429335"/>
                </a:cubicBezTo>
                <a:cubicBezTo>
                  <a:pt x="83172" y="1428557"/>
                  <a:pt x="83291" y="1427781"/>
                  <a:pt x="83407" y="1427003"/>
                </a:cubicBezTo>
                <a:cubicBezTo>
                  <a:pt x="84084" y="1422546"/>
                  <a:pt x="84674" y="1418148"/>
                  <a:pt x="84906" y="1413794"/>
                </a:cubicBezTo>
                <a:cubicBezTo>
                  <a:pt x="73390" y="1419520"/>
                  <a:pt x="84992" y="1377705"/>
                  <a:pt x="75678" y="1389757"/>
                </a:cubicBezTo>
                <a:cubicBezTo>
                  <a:pt x="74957" y="1366832"/>
                  <a:pt x="66282" y="1384318"/>
                  <a:pt x="74551" y="1356760"/>
                </a:cubicBezTo>
                <a:cubicBezTo>
                  <a:pt x="72160" y="1327675"/>
                  <a:pt x="66061" y="1251589"/>
                  <a:pt x="61331" y="1215246"/>
                </a:cubicBezTo>
                <a:cubicBezTo>
                  <a:pt x="48696" y="1178057"/>
                  <a:pt x="52517" y="1164292"/>
                  <a:pt x="46176" y="1138699"/>
                </a:cubicBezTo>
                <a:cubicBezTo>
                  <a:pt x="43091" y="1088911"/>
                  <a:pt x="27949" y="1091674"/>
                  <a:pt x="39077" y="1069753"/>
                </a:cubicBezTo>
                <a:cubicBezTo>
                  <a:pt x="36360" y="1036358"/>
                  <a:pt x="22533" y="1065337"/>
                  <a:pt x="27015" y="1030325"/>
                </a:cubicBezTo>
                <a:cubicBezTo>
                  <a:pt x="25199" y="1029239"/>
                  <a:pt x="7014" y="1004953"/>
                  <a:pt x="5711" y="1002694"/>
                </a:cubicBezTo>
                <a:lnTo>
                  <a:pt x="4782" y="959024"/>
                </a:lnTo>
                <a:lnTo>
                  <a:pt x="4956" y="955844"/>
                </a:lnTo>
                <a:lnTo>
                  <a:pt x="0" y="935724"/>
                </a:lnTo>
                <a:lnTo>
                  <a:pt x="396" y="935045"/>
                </a:lnTo>
                <a:cubicBezTo>
                  <a:pt x="1170" y="933065"/>
                  <a:pt x="1530" y="930734"/>
                  <a:pt x="1027" y="927619"/>
                </a:cubicBezTo>
                <a:cubicBezTo>
                  <a:pt x="2171" y="918238"/>
                  <a:pt x="7071" y="890403"/>
                  <a:pt x="7257" y="878755"/>
                </a:cubicBezTo>
                <a:cubicBezTo>
                  <a:pt x="5425" y="872157"/>
                  <a:pt x="3693" y="865113"/>
                  <a:pt x="2142" y="857732"/>
                </a:cubicBezTo>
                <a:lnTo>
                  <a:pt x="1365" y="798432"/>
                </a:lnTo>
                <a:lnTo>
                  <a:pt x="10445" y="736329"/>
                </a:lnTo>
                <a:cubicBezTo>
                  <a:pt x="10644" y="713358"/>
                  <a:pt x="14017" y="693468"/>
                  <a:pt x="11638" y="674025"/>
                </a:cubicBezTo>
                <a:cubicBezTo>
                  <a:pt x="14263" y="666128"/>
                  <a:pt x="7702" y="658684"/>
                  <a:pt x="3774" y="651467"/>
                </a:cubicBezTo>
                <a:cubicBezTo>
                  <a:pt x="5085" y="630031"/>
                  <a:pt x="18313" y="624842"/>
                  <a:pt x="13938" y="611257"/>
                </a:cubicBezTo>
                <a:cubicBezTo>
                  <a:pt x="23010" y="599213"/>
                  <a:pt x="19548" y="598502"/>
                  <a:pt x="16950" y="592841"/>
                </a:cubicBezTo>
                <a:cubicBezTo>
                  <a:pt x="16888" y="592573"/>
                  <a:pt x="16826" y="592303"/>
                  <a:pt x="16764" y="592034"/>
                </a:cubicBezTo>
                <a:lnTo>
                  <a:pt x="18062" y="590387"/>
                </a:lnTo>
                <a:lnTo>
                  <a:pt x="18662" y="586980"/>
                </a:lnTo>
                <a:cubicBezTo>
                  <a:pt x="18533" y="583880"/>
                  <a:pt x="18403" y="580781"/>
                  <a:pt x="18274" y="577681"/>
                </a:cubicBezTo>
                <a:cubicBezTo>
                  <a:pt x="18115" y="576515"/>
                  <a:pt x="17955" y="575348"/>
                  <a:pt x="17796" y="574183"/>
                </a:cubicBezTo>
                <a:cubicBezTo>
                  <a:pt x="17589" y="571773"/>
                  <a:pt x="17612" y="570172"/>
                  <a:pt x="17805" y="569065"/>
                </a:cubicBezTo>
                <a:lnTo>
                  <a:pt x="17912" y="568936"/>
                </a:lnTo>
                <a:cubicBezTo>
                  <a:pt x="17845" y="567338"/>
                  <a:pt x="29209" y="573362"/>
                  <a:pt x="29143" y="571763"/>
                </a:cubicBezTo>
                <a:cubicBezTo>
                  <a:pt x="28562" y="563674"/>
                  <a:pt x="16337" y="548181"/>
                  <a:pt x="15392" y="540689"/>
                </a:cubicBezTo>
                <a:cubicBezTo>
                  <a:pt x="21346" y="534352"/>
                  <a:pt x="14313" y="506665"/>
                  <a:pt x="25536" y="509696"/>
                </a:cubicBezTo>
                <a:cubicBezTo>
                  <a:pt x="24595" y="499588"/>
                  <a:pt x="19934" y="493475"/>
                  <a:pt x="27295" y="496878"/>
                </a:cubicBezTo>
                <a:cubicBezTo>
                  <a:pt x="27196" y="493551"/>
                  <a:pt x="27823" y="491500"/>
                  <a:pt x="28803" y="490032"/>
                </a:cubicBezTo>
                <a:lnTo>
                  <a:pt x="29265" y="489607"/>
                </a:lnTo>
                <a:cubicBezTo>
                  <a:pt x="28500" y="481587"/>
                  <a:pt x="25372" y="452075"/>
                  <a:pt x="24211" y="441905"/>
                </a:cubicBezTo>
                <a:cubicBezTo>
                  <a:pt x="23574" y="437467"/>
                  <a:pt x="22937" y="433030"/>
                  <a:pt x="22300" y="428592"/>
                </a:cubicBezTo>
                <a:lnTo>
                  <a:pt x="22699" y="427306"/>
                </a:lnTo>
                <a:lnTo>
                  <a:pt x="28219" y="418090"/>
                </a:lnTo>
                <a:cubicBezTo>
                  <a:pt x="27250" y="415121"/>
                  <a:pt x="18397" y="412494"/>
                  <a:pt x="16799" y="410365"/>
                </a:cubicBezTo>
                <a:cubicBezTo>
                  <a:pt x="25342" y="378983"/>
                  <a:pt x="17525" y="349373"/>
                  <a:pt x="19002" y="315310"/>
                </a:cubicBezTo>
                <a:cubicBezTo>
                  <a:pt x="15978" y="276813"/>
                  <a:pt x="16726" y="257569"/>
                  <a:pt x="14356" y="235298"/>
                </a:cubicBezTo>
                <a:cubicBezTo>
                  <a:pt x="14223" y="231626"/>
                  <a:pt x="13137" y="201873"/>
                  <a:pt x="17876" y="207989"/>
                </a:cubicBezTo>
                <a:cubicBezTo>
                  <a:pt x="17051" y="174826"/>
                  <a:pt x="20805" y="126304"/>
                  <a:pt x="19885" y="92237"/>
                </a:cubicBezTo>
                <a:cubicBezTo>
                  <a:pt x="31141" y="70340"/>
                  <a:pt x="10251" y="49317"/>
                  <a:pt x="12357" y="26606"/>
                </a:cubicBezTo>
                <a:cubicBezTo>
                  <a:pt x="7176" y="29713"/>
                  <a:pt x="8629" y="17064"/>
                  <a:pt x="9916" y="3483"/>
                </a:cubicBezTo>
                <a:close/>
              </a:path>
            </a:pathLst>
          </a:cu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C7E3BC67-43CE-11BC-7EC6-4DDBD475B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294538"/>
            <a:ext cx="11637168" cy="1033669"/>
          </a:xfrm>
        </p:spPr>
        <p:txBody>
          <a:bodyPr>
            <a:normAutofit fontScale="90000"/>
          </a:bodyPr>
          <a:lstStyle/>
          <a:p>
            <a:r>
              <a:rPr lang="hr-HR" sz="4000" b="1" dirty="0">
                <a:solidFill>
                  <a:schemeClr val="bg1"/>
                </a:solidFill>
              </a:rPr>
              <a:t>Aktivnost 2 i 4 </a:t>
            </a:r>
            <a:r>
              <a:rPr lang="en-GB" sz="2900" b="1" dirty="0" err="1">
                <a:solidFill>
                  <a:schemeClr val="bg1"/>
                </a:solidFill>
              </a:rPr>
              <a:t>Ublažavanje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toplinskog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stresa</a:t>
            </a:r>
            <a:r>
              <a:rPr lang="en-GB" sz="2900" b="1" dirty="0">
                <a:solidFill>
                  <a:schemeClr val="bg1"/>
                </a:solidFill>
              </a:rPr>
              <a:t> u </a:t>
            </a:r>
            <a:r>
              <a:rPr lang="en-GB" sz="2900" b="1" dirty="0" err="1">
                <a:solidFill>
                  <a:schemeClr val="bg1"/>
                </a:solidFill>
              </a:rPr>
              <a:t>uzgoju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br>
              <a:rPr lang="hr-HR" sz="2900" b="1" dirty="0">
                <a:solidFill>
                  <a:schemeClr val="bg1"/>
                </a:solidFill>
              </a:rPr>
            </a:br>
            <a:r>
              <a:rPr lang="en-GB" sz="2900" b="1" dirty="0" err="1">
                <a:solidFill>
                  <a:schemeClr val="bg1"/>
                </a:solidFill>
              </a:rPr>
              <a:t>rajčice</a:t>
            </a:r>
            <a:r>
              <a:rPr lang="en-GB" sz="2900" b="1" dirty="0">
                <a:solidFill>
                  <a:schemeClr val="bg1"/>
                </a:solidFill>
              </a:rPr>
              <a:t> (Solanum </a:t>
            </a:r>
            <a:r>
              <a:rPr lang="en-GB" sz="2900" b="1" dirty="0" err="1">
                <a:solidFill>
                  <a:schemeClr val="bg1"/>
                </a:solidFill>
              </a:rPr>
              <a:t>lycopersicum</a:t>
            </a:r>
            <a:r>
              <a:rPr lang="en-GB" sz="2900" b="1" dirty="0">
                <a:solidFill>
                  <a:schemeClr val="bg1"/>
                </a:solidFill>
              </a:rPr>
              <a:t>) </a:t>
            </a:r>
            <a:r>
              <a:rPr lang="en-GB" sz="2900" b="1" dirty="0" err="1">
                <a:solidFill>
                  <a:schemeClr val="bg1"/>
                </a:solidFill>
              </a:rPr>
              <a:t>primjenom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tehnike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cijepljenja</a:t>
            </a:r>
            <a:endParaRPr lang="en-GB" sz="2900" b="1" dirty="0">
              <a:solidFill>
                <a:schemeClr val="bg1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22475C4-4E1F-B9E1-82AF-499753CBA9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2" r="28735" b="3"/>
          <a:stretch>
            <a:fillRect/>
          </a:stretch>
        </p:blipFill>
        <p:spPr>
          <a:xfrm>
            <a:off x="8751067" y="10"/>
            <a:ext cx="3440934" cy="2285990"/>
          </a:xfrm>
          <a:custGeom>
            <a:avLst/>
            <a:gdLst/>
            <a:ahLst/>
            <a:cxnLst/>
            <a:rect l="l" t="t" r="r" b="b"/>
            <a:pathLst>
              <a:path w="3440934" h="2286000">
                <a:moveTo>
                  <a:pt x="172481" y="2232285"/>
                </a:moveTo>
                <a:lnTo>
                  <a:pt x="172531" y="2232737"/>
                </a:lnTo>
                <a:lnTo>
                  <a:pt x="172407" y="2233032"/>
                </a:lnTo>
                <a:cubicBezTo>
                  <a:pt x="172452" y="2232834"/>
                  <a:pt x="172808" y="2231800"/>
                  <a:pt x="172481" y="2232285"/>
                </a:cubicBezTo>
                <a:close/>
                <a:moveTo>
                  <a:pt x="18615" y="0"/>
                </a:moveTo>
                <a:lnTo>
                  <a:pt x="3440934" y="0"/>
                </a:lnTo>
                <a:lnTo>
                  <a:pt x="3440934" y="2286000"/>
                </a:lnTo>
                <a:lnTo>
                  <a:pt x="178765" y="2286000"/>
                </a:lnTo>
                <a:lnTo>
                  <a:pt x="174444" y="2250010"/>
                </a:lnTo>
                <a:lnTo>
                  <a:pt x="172531" y="2232737"/>
                </a:lnTo>
                <a:lnTo>
                  <a:pt x="174201" y="2228764"/>
                </a:lnTo>
                <a:cubicBezTo>
                  <a:pt x="177345" y="2221109"/>
                  <a:pt x="195223" y="2193427"/>
                  <a:pt x="191343" y="2186356"/>
                </a:cubicBezTo>
                <a:cubicBezTo>
                  <a:pt x="178219" y="2152642"/>
                  <a:pt x="168572" y="2171498"/>
                  <a:pt x="164067" y="2142065"/>
                </a:cubicBezTo>
                <a:cubicBezTo>
                  <a:pt x="160133" y="2108680"/>
                  <a:pt x="159859" y="2130285"/>
                  <a:pt x="146664" y="2089229"/>
                </a:cubicBezTo>
                <a:cubicBezTo>
                  <a:pt x="150478" y="2084435"/>
                  <a:pt x="154800" y="2063293"/>
                  <a:pt x="152113" y="2054485"/>
                </a:cubicBezTo>
                <a:cubicBezTo>
                  <a:pt x="150513" y="2038242"/>
                  <a:pt x="152449" y="2036605"/>
                  <a:pt x="144880" y="2020593"/>
                </a:cubicBezTo>
                <a:cubicBezTo>
                  <a:pt x="150732" y="2023165"/>
                  <a:pt x="151291" y="1972155"/>
                  <a:pt x="157720" y="1979286"/>
                </a:cubicBezTo>
                <a:cubicBezTo>
                  <a:pt x="162030" y="1968351"/>
                  <a:pt x="153186" y="1963668"/>
                  <a:pt x="156833" y="1952854"/>
                </a:cubicBezTo>
                <a:cubicBezTo>
                  <a:pt x="156957" y="1940918"/>
                  <a:pt x="151341" y="1960059"/>
                  <a:pt x="149917" y="1946946"/>
                </a:cubicBezTo>
                <a:lnTo>
                  <a:pt x="153743" y="1875565"/>
                </a:lnTo>
                <a:cubicBezTo>
                  <a:pt x="149772" y="1866223"/>
                  <a:pt x="150846" y="1858473"/>
                  <a:pt x="153507" y="1850807"/>
                </a:cubicBezTo>
                <a:cubicBezTo>
                  <a:pt x="151112" y="1828667"/>
                  <a:pt x="173586" y="1811973"/>
                  <a:pt x="173799" y="1786925"/>
                </a:cubicBezTo>
                <a:cubicBezTo>
                  <a:pt x="168188" y="1760165"/>
                  <a:pt x="157236" y="1742030"/>
                  <a:pt x="157426" y="1715265"/>
                </a:cubicBezTo>
                <a:cubicBezTo>
                  <a:pt x="147202" y="1689354"/>
                  <a:pt x="168916" y="1697216"/>
                  <a:pt x="167109" y="1674793"/>
                </a:cubicBezTo>
                <a:cubicBezTo>
                  <a:pt x="157138" y="1638671"/>
                  <a:pt x="174193" y="1675326"/>
                  <a:pt x="168434" y="1619050"/>
                </a:cubicBezTo>
                <a:cubicBezTo>
                  <a:pt x="166922" y="1615926"/>
                  <a:pt x="156527" y="1609033"/>
                  <a:pt x="158412" y="1609679"/>
                </a:cubicBezTo>
                <a:cubicBezTo>
                  <a:pt x="157079" y="1597353"/>
                  <a:pt x="177090" y="1561235"/>
                  <a:pt x="173964" y="1543700"/>
                </a:cubicBezTo>
                <a:cubicBezTo>
                  <a:pt x="177333" y="1508983"/>
                  <a:pt x="167634" y="1492719"/>
                  <a:pt x="167811" y="1467670"/>
                </a:cubicBezTo>
                <a:cubicBezTo>
                  <a:pt x="172477" y="1438484"/>
                  <a:pt x="177359" y="1421247"/>
                  <a:pt x="188428" y="1369969"/>
                </a:cubicBezTo>
                <a:lnTo>
                  <a:pt x="217496" y="1196801"/>
                </a:lnTo>
                <a:cubicBezTo>
                  <a:pt x="245293" y="1130831"/>
                  <a:pt x="218387" y="1051919"/>
                  <a:pt x="216976" y="1013447"/>
                </a:cubicBezTo>
                <a:cubicBezTo>
                  <a:pt x="205168" y="998657"/>
                  <a:pt x="215132" y="984657"/>
                  <a:pt x="209028" y="965967"/>
                </a:cubicBezTo>
                <a:cubicBezTo>
                  <a:pt x="202413" y="923668"/>
                  <a:pt x="186505" y="882644"/>
                  <a:pt x="188665" y="826635"/>
                </a:cubicBezTo>
                <a:cubicBezTo>
                  <a:pt x="154241" y="805031"/>
                  <a:pt x="166790" y="738356"/>
                  <a:pt x="143158" y="687408"/>
                </a:cubicBezTo>
                <a:cubicBezTo>
                  <a:pt x="136288" y="657129"/>
                  <a:pt x="147156" y="607330"/>
                  <a:pt x="128870" y="598473"/>
                </a:cubicBezTo>
                <a:cubicBezTo>
                  <a:pt x="137949" y="583359"/>
                  <a:pt x="119601" y="571975"/>
                  <a:pt x="116513" y="556793"/>
                </a:cubicBezTo>
                <a:cubicBezTo>
                  <a:pt x="121944" y="543862"/>
                  <a:pt x="115534" y="538383"/>
                  <a:pt x="113103" y="527393"/>
                </a:cubicBezTo>
                <a:cubicBezTo>
                  <a:pt x="116712" y="521931"/>
                  <a:pt x="115528" y="512540"/>
                  <a:pt x="110358" y="509836"/>
                </a:cubicBezTo>
                <a:cubicBezTo>
                  <a:pt x="99665" y="515528"/>
                  <a:pt x="101869" y="482263"/>
                  <a:pt x="93922" y="480624"/>
                </a:cubicBezTo>
                <a:cubicBezTo>
                  <a:pt x="90364" y="461815"/>
                  <a:pt x="91658" y="378414"/>
                  <a:pt x="77901" y="365726"/>
                </a:cubicBezTo>
                <a:cubicBezTo>
                  <a:pt x="68104" y="327965"/>
                  <a:pt x="82000" y="270503"/>
                  <a:pt x="79978" y="254235"/>
                </a:cubicBezTo>
                <a:cubicBezTo>
                  <a:pt x="100822" y="235742"/>
                  <a:pt x="33401" y="163109"/>
                  <a:pt x="25016" y="94011"/>
                </a:cubicBezTo>
                <a:cubicBezTo>
                  <a:pt x="26229" y="84459"/>
                  <a:pt x="25686" y="79476"/>
                  <a:pt x="20299" y="77502"/>
                </a:cubicBezTo>
                <a:cubicBezTo>
                  <a:pt x="17891" y="68655"/>
                  <a:pt x="14563" y="55480"/>
                  <a:pt x="10477" y="39898"/>
                </a:cubicBezTo>
                <a:lnTo>
                  <a:pt x="0" y="1915"/>
                </a:ln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331977-A34B-A725-CFF0-3CA0FE6E74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168" y="2400690"/>
            <a:ext cx="475411" cy="4828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45EC09E-6910-E805-8E7C-06C2E8AEAE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5271" y="2886621"/>
            <a:ext cx="641807" cy="208599"/>
          </a:xfrm>
          <a:prstGeom prst="rect">
            <a:avLst/>
          </a:prstGeom>
        </p:spPr>
      </p:pic>
      <p:pic>
        <p:nvPicPr>
          <p:cNvPr id="8" name="Picture 7" descr="A blue and red globe&#10;&#10;Description automatically generated">
            <a:extLst>
              <a:ext uri="{FF2B5EF4-FFF2-40B4-BE49-F238E27FC236}">
                <a16:creationId xmlns:a16="http://schemas.microsoft.com/office/drawing/2014/main" id="{90160A5F-3A65-2683-D90B-F110319D37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6059" y="3222564"/>
            <a:ext cx="562551" cy="57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5AB7EC2-3CCF-8242-3A49-3575057857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130" y="3280777"/>
            <a:ext cx="425381" cy="432000"/>
          </a:xfrm>
          <a:prstGeom prst="rect">
            <a:avLst/>
          </a:prstGeom>
        </p:spPr>
      </p:pic>
      <p:pic>
        <p:nvPicPr>
          <p:cNvPr id="10" name="Picture 9" descr="A blue and red globe&#10;&#10;Description automatically generated">
            <a:extLst>
              <a:ext uri="{FF2B5EF4-FFF2-40B4-BE49-F238E27FC236}">
                <a16:creationId xmlns:a16="http://schemas.microsoft.com/office/drawing/2014/main" id="{D27A53C6-7281-F8F5-B9FD-98580A6331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6059" y="4112928"/>
            <a:ext cx="562520" cy="5759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794EBEE-6093-C054-E00F-76531D5347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600594" y="3832737"/>
            <a:ext cx="426698" cy="4333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7BD7E2C-0C8C-A01B-FBDB-FD2B2BF6051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444" b="99556" l="9778" r="89778">
                        <a14:foregroundMark x1="60444" y1="9778" x2="41333" y2="9778"/>
                        <a14:foregroundMark x1="40444" y1="8889" x2="61333" y2="7111"/>
                        <a14:foregroundMark x1="32842" y1="62147" x2="29333" y2="85333"/>
                        <a14:foregroundMark x1="33512" y1="57721" x2="33377" y2="58614"/>
                        <a14:foregroundMark x1="41778" y1="3111" x2="37468" y2="31583"/>
                        <a14:foregroundMark x1="29333" y1="85333" x2="48889" y2="99556"/>
                        <a14:foregroundMark x1="48889" y1="99556" x2="67556" y2="79556"/>
                        <a14:foregroundMark x1="67556" y1="79556" x2="60889" y2="57778"/>
                        <a14:foregroundMark x1="60889" y1="57778" x2="62667" y2="9778"/>
                        <a14:foregroundMark x1="40000" y1="69333" x2="39111" y2="92889"/>
                        <a14:foregroundMark x1="39111" y1="92889" x2="46222" y2="93778"/>
                        <a14:foregroundMark x1="36889" y1="85333" x2="42222" y2="66222"/>
                        <a14:foregroundMark x1="40889" y1="68000" x2="36000" y2="84000"/>
                        <a14:foregroundMark x1="62667" y1="69778" x2="58667" y2="65333"/>
                        <a14:foregroundMark x1="57778" y1="60889" x2="57778" y2="16000"/>
                        <a14:foregroundMark x1="43263" y1="57315" x2="43111" y2="63111"/>
                        <a14:foregroundMark x1="44444" y1="12444" x2="43351" y2="53990"/>
                        <a14:foregroundMark x1="56889" y1="6222" x2="44444" y2="4444"/>
                        <a14:backgroundMark x1="32444" y1="60889" x2="37778" y2="30667"/>
                        <a14:backgroundMark x1="34222" y1="58222" x2="35556" y2="60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47" y="4795602"/>
            <a:ext cx="679796" cy="6797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A823FFF-6B14-AC25-DAE9-CF51F33DAF3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47" y="5623239"/>
            <a:ext cx="679796" cy="67979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567D273-2C7F-E087-34DA-7008AAF5733B}"/>
              </a:ext>
            </a:extLst>
          </p:cNvPr>
          <p:cNvSpPr txBox="1"/>
          <p:nvPr/>
        </p:nvSpPr>
        <p:spPr>
          <a:xfrm>
            <a:off x="1534430" y="2580695"/>
            <a:ext cx="1476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Brzina vjetra</a:t>
            </a:r>
            <a:endParaRPr lang="en-GB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33E735A-72F5-517E-983E-A7A16FEE6FA4}"/>
              </a:ext>
            </a:extLst>
          </p:cNvPr>
          <p:cNvSpPr txBox="1"/>
          <p:nvPr/>
        </p:nvSpPr>
        <p:spPr>
          <a:xfrm>
            <a:off x="1524495" y="3395193"/>
            <a:ext cx="3045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Zonalna komponenta vjetra</a:t>
            </a:r>
            <a:endParaRPr lang="en-GB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9B9A0AA-005F-0590-2F67-91EE6B9A11DF}"/>
              </a:ext>
            </a:extLst>
          </p:cNvPr>
          <p:cNvSpPr txBox="1"/>
          <p:nvPr/>
        </p:nvSpPr>
        <p:spPr>
          <a:xfrm>
            <a:off x="1543162" y="4209691"/>
            <a:ext cx="3578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Meridionalna komponenta vjetra</a:t>
            </a:r>
            <a:endParaRPr lang="en-GB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984AB10-17ED-A040-CCE5-DBF6AEAF8A16}"/>
              </a:ext>
            </a:extLst>
          </p:cNvPr>
          <p:cNvSpPr txBox="1"/>
          <p:nvPr/>
        </p:nvSpPr>
        <p:spPr>
          <a:xfrm>
            <a:off x="1543442" y="4923881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Temperatura</a:t>
            </a:r>
            <a:endParaRPr lang="en-GB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2EE480E-0778-D98E-1E5B-A339C0AB04A5}"/>
              </a:ext>
            </a:extLst>
          </p:cNvPr>
          <p:cNvSpPr txBox="1"/>
          <p:nvPr/>
        </p:nvSpPr>
        <p:spPr>
          <a:xfrm>
            <a:off x="1524494" y="5691643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Oborine</a:t>
            </a:r>
            <a:endParaRPr lang="en-GB" b="1" dirty="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3217E7-FBE2-8129-2675-F525AF46DD01}"/>
              </a:ext>
            </a:extLst>
          </p:cNvPr>
          <p:cNvSpPr/>
          <p:nvPr/>
        </p:nvSpPr>
        <p:spPr>
          <a:xfrm>
            <a:off x="472347" y="4726292"/>
            <a:ext cx="3329796" cy="818081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5C666B5E-86FB-D8AD-6BA2-AB78096E0506}"/>
              </a:ext>
            </a:extLst>
          </p:cNvPr>
          <p:cNvSpPr/>
          <p:nvPr/>
        </p:nvSpPr>
        <p:spPr>
          <a:xfrm>
            <a:off x="4008408" y="4951428"/>
            <a:ext cx="1067675" cy="3693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FADD621-C13B-9E75-9822-3159E34785EA}"/>
              </a:ext>
            </a:extLst>
          </p:cNvPr>
          <p:cNvSpPr/>
          <p:nvPr/>
        </p:nvSpPr>
        <p:spPr>
          <a:xfrm>
            <a:off x="5331126" y="4688896"/>
            <a:ext cx="2409644" cy="89761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HEATWAVES</a:t>
            </a:r>
            <a:endParaRPr lang="en-GB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29DDD29-D709-9F09-96ED-458B958D3AA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73" y="1591211"/>
            <a:ext cx="720000" cy="72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B3FA148-B4FF-DA2D-33D7-547704DD933B}"/>
              </a:ext>
            </a:extLst>
          </p:cNvPr>
          <p:cNvSpPr txBox="1"/>
          <p:nvPr/>
        </p:nvSpPr>
        <p:spPr>
          <a:xfrm>
            <a:off x="1534430" y="1794189"/>
            <a:ext cx="2026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Sunčevo zračenje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70767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EB9936-F59B-9BA5-02AB-E32DF8597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C800AB1-F780-157F-F7C3-DF627453D0DD}"/>
              </a:ext>
            </a:extLst>
          </p:cNvPr>
          <p:cNvSpPr txBox="1"/>
          <p:nvPr/>
        </p:nvSpPr>
        <p:spPr>
          <a:xfrm>
            <a:off x="1534430" y="1794189"/>
            <a:ext cx="2026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Sunčevo zračenje</a:t>
            </a:r>
            <a:endParaRPr lang="en-GB" b="1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607C712-A60E-2F1F-7332-AF262E5EEBC9}"/>
              </a:ext>
            </a:extLst>
          </p:cNvPr>
          <p:cNvSpPr/>
          <p:nvPr/>
        </p:nvSpPr>
        <p:spPr>
          <a:xfrm>
            <a:off x="-1" y="0"/>
            <a:ext cx="8967651" cy="159366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2">
                  <a:lumMod val="25000"/>
                </a:schemeClr>
              </a:gs>
            </a:gsLst>
            <a:path path="circle">
              <a:fillToRect l="100000" t="100000"/>
            </a:path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3725A2C-8373-9D83-B541-0C54E0563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1755"/>
          <a:stretch>
            <a:fillRect/>
          </a:stretch>
        </p:blipFill>
        <p:spPr>
          <a:xfrm>
            <a:off x="8695498" y="2286000"/>
            <a:ext cx="3496503" cy="2286000"/>
          </a:xfrm>
          <a:custGeom>
            <a:avLst/>
            <a:gdLst/>
            <a:ahLst/>
            <a:cxnLst/>
            <a:rect l="l" t="t" r="r" b="b"/>
            <a:pathLst>
              <a:path w="3496503" h="2286000">
                <a:moveTo>
                  <a:pt x="234334" y="0"/>
                </a:moveTo>
                <a:lnTo>
                  <a:pt x="3496503" y="0"/>
                </a:lnTo>
                <a:lnTo>
                  <a:pt x="3496503" y="2286000"/>
                </a:lnTo>
                <a:lnTo>
                  <a:pt x="3613" y="2286000"/>
                </a:lnTo>
                <a:lnTo>
                  <a:pt x="4396" y="2270265"/>
                </a:lnTo>
                <a:cubicBezTo>
                  <a:pt x="4106" y="2264862"/>
                  <a:pt x="2924" y="2261078"/>
                  <a:pt x="0" y="2260767"/>
                </a:cubicBezTo>
                <a:lnTo>
                  <a:pt x="6766" y="2236182"/>
                </a:lnTo>
                <a:lnTo>
                  <a:pt x="20683" y="2223768"/>
                </a:lnTo>
                <a:cubicBezTo>
                  <a:pt x="21224" y="2219117"/>
                  <a:pt x="9918" y="2214114"/>
                  <a:pt x="9373" y="2208586"/>
                </a:cubicBezTo>
                <a:cubicBezTo>
                  <a:pt x="4738" y="2194984"/>
                  <a:pt x="10418" y="2173804"/>
                  <a:pt x="10075" y="2154649"/>
                </a:cubicBezTo>
                <a:lnTo>
                  <a:pt x="16259" y="2145853"/>
                </a:lnTo>
                <a:lnTo>
                  <a:pt x="11033" y="2117141"/>
                </a:lnTo>
                <a:lnTo>
                  <a:pt x="11986" y="2053936"/>
                </a:lnTo>
                <a:lnTo>
                  <a:pt x="10583" y="2045434"/>
                </a:lnTo>
                <a:cubicBezTo>
                  <a:pt x="11282" y="2042276"/>
                  <a:pt x="181" y="2038711"/>
                  <a:pt x="937" y="2034990"/>
                </a:cubicBezTo>
                <a:lnTo>
                  <a:pt x="15114" y="2023110"/>
                </a:lnTo>
                <a:cubicBezTo>
                  <a:pt x="15743" y="2013526"/>
                  <a:pt x="19078" y="1985878"/>
                  <a:pt x="19941" y="1977488"/>
                </a:cubicBezTo>
                <a:cubicBezTo>
                  <a:pt x="20060" y="1975917"/>
                  <a:pt x="20179" y="1974346"/>
                  <a:pt x="20296" y="1972774"/>
                </a:cubicBezTo>
                <a:lnTo>
                  <a:pt x="31316" y="1942643"/>
                </a:lnTo>
                <a:cubicBezTo>
                  <a:pt x="37425" y="1919203"/>
                  <a:pt x="50453" y="1862289"/>
                  <a:pt x="56947" y="1832134"/>
                </a:cubicBezTo>
                <a:cubicBezTo>
                  <a:pt x="52894" y="1805090"/>
                  <a:pt x="69291" y="1783336"/>
                  <a:pt x="66473" y="1761713"/>
                </a:cubicBezTo>
                <a:cubicBezTo>
                  <a:pt x="70558" y="1734434"/>
                  <a:pt x="77296" y="1712419"/>
                  <a:pt x="81460" y="1694779"/>
                </a:cubicBezTo>
                <a:cubicBezTo>
                  <a:pt x="83201" y="1691851"/>
                  <a:pt x="90092" y="1659258"/>
                  <a:pt x="91453" y="1655871"/>
                </a:cubicBezTo>
                <a:cubicBezTo>
                  <a:pt x="95191" y="1636504"/>
                  <a:pt x="95447" y="1644218"/>
                  <a:pt x="101271" y="1611464"/>
                </a:cubicBezTo>
                <a:cubicBezTo>
                  <a:pt x="107232" y="1583980"/>
                  <a:pt x="109653" y="1555768"/>
                  <a:pt x="115918" y="1525131"/>
                </a:cubicBezTo>
                <a:cubicBezTo>
                  <a:pt x="124353" y="1492600"/>
                  <a:pt x="122211" y="1473342"/>
                  <a:pt x="125775" y="1460539"/>
                </a:cubicBezTo>
                <a:cubicBezTo>
                  <a:pt x="136106" y="1433637"/>
                  <a:pt x="127852" y="1425291"/>
                  <a:pt x="126873" y="1384274"/>
                </a:cubicBezTo>
                <a:cubicBezTo>
                  <a:pt x="133737" y="1352753"/>
                  <a:pt x="131247" y="1319027"/>
                  <a:pt x="144248" y="1294980"/>
                </a:cubicBezTo>
                <a:cubicBezTo>
                  <a:pt x="143106" y="1291836"/>
                  <a:pt x="142383" y="1288469"/>
                  <a:pt x="141961" y="1284960"/>
                </a:cubicBezTo>
                <a:cubicBezTo>
                  <a:pt x="141807" y="1281537"/>
                  <a:pt x="141652" y="1278114"/>
                  <a:pt x="141497" y="1274692"/>
                </a:cubicBezTo>
                <a:lnTo>
                  <a:pt x="142074" y="1273742"/>
                </a:lnTo>
                <a:cubicBezTo>
                  <a:pt x="142731" y="1263061"/>
                  <a:pt x="144799" y="1221141"/>
                  <a:pt x="145443" y="1210604"/>
                </a:cubicBezTo>
                <a:lnTo>
                  <a:pt x="145939" y="1210516"/>
                </a:lnTo>
                <a:cubicBezTo>
                  <a:pt x="147057" y="1207748"/>
                  <a:pt x="148708" y="1200510"/>
                  <a:pt x="152146" y="1193997"/>
                </a:cubicBezTo>
                <a:cubicBezTo>
                  <a:pt x="155856" y="1183479"/>
                  <a:pt x="164871" y="1159395"/>
                  <a:pt x="168198" y="1147411"/>
                </a:cubicBezTo>
                <a:lnTo>
                  <a:pt x="183535" y="1125901"/>
                </a:lnTo>
                <a:lnTo>
                  <a:pt x="179302" y="1105015"/>
                </a:lnTo>
                <a:cubicBezTo>
                  <a:pt x="177427" y="1088995"/>
                  <a:pt x="183476" y="1087934"/>
                  <a:pt x="188150" y="1068360"/>
                </a:cubicBezTo>
                <a:cubicBezTo>
                  <a:pt x="185665" y="1058736"/>
                  <a:pt x="176420" y="1052359"/>
                  <a:pt x="180132" y="1046638"/>
                </a:cubicBezTo>
                <a:cubicBezTo>
                  <a:pt x="181056" y="1026408"/>
                  <a:pt x="198829" y="1009747"/>
                  <a:pt x="202718" y="987934"/>
                </a:cubicBezTo>
                <a:cubicBezTo>
                  <a:pt x="201197" y="962487"/>
                  <a:pt x="211172" y="952942"/>
                  <a:pt x="215291" y="929621"/>
                </a:cubicBezTo>
                <a:cubicBezTo>
                  <a:pt x="209930" y="906521"/>
                  <a:pt x="224528" y="915000"/>
                  <a:pt x="229290" y="903908"/>
                </a:cubicBezTo>
                <a:lnTo>
                  <a:pt x="230029" y="900578"/>
                </a:lnTo>
                <a:lnTo>
                  <a:pt x="228646" y="854063"/>
                </a:lnTo>
                <a:cubicBezTo>
                  <a:pt x="234851" y="848408"/>
                  <a:pt x="228954" y="820026"/>
                  <a:pt x="240038" y="824287"/>
                </a:cubicBezTo>
                <a:cubicBezTo>
                  <a:pt x="242249" y="809308"/>
                  <a:pt x="241673" y="775478"/>
                  <a:pt x="241912" y="764190"/>
                </a:cubicBezTo>
                <a:cubicBezTo>
                  <a:pt x="241766" y="761646"/>
                  <a:pt x="241619" y="759103"/>
                  <a:pt x="241473" y="756558"/>
                </a:cubicBezTo>
                <a:lnTo>
                  <a:pt x="240145" y="754270"/>
                </a:lnTo>
                <a:cubicBezTo>
                  <a:pt x="239378" y="751871"/>
                  <a:pt x="239144" y="748528"/>
                  <a:pt x="240106" y="743071"/>
                </a:cubicBezTo>
                <a:lnTo>
                  <a:pt x="240556" y="741834"/>
                </a:lnTo>
                <a:cubicBezTo>
                  <a:pt x="239764" y="738704"/>
                  <a:pt x="237828" y="696921"/>
                  <a:pt x="237972" y="678244"/>
                </a:cubicBezTo>
                <a:cubicBezTo>
                  <a:pt x="247782" y="647903"/>
                  <a:pt x="227131" y="663568"/>
                  <a:pt x="229993" y="629773"/>
                </a:cubicBezTo>
                <a:cubicBezTo>
                  <a:pt x="229544" y="591552"/>
                  <a:pt x="239252" y="564992"/>
                  <a:pt x="239462" y="539841"/>
                </a:cubicBezTo>
                <a:cubicBezTo>
                  <a:pt x="238623" y="528031"/>
                  <a:pt x="238173" y="441859"/>
                  <a:pt x="242683" y="448956"/>
                </a:cubicBezTo>
                <a:cubicBezTo>
                  <a:pt x="243255" y="418452"/>
                  <a:pt x="244219" y="373783"/>
                  <a:pt x="242896" y="356821"/>
                </a:cubicBezTo>
                <a:cubicBezTo>
                  <a:pt x="242719" y="353610"/>
                  <a:pt x="234923" y="350399"/>
                  <a:pt x="234747" y="347187"/>
                </a:cubicBezTo>
                <a:cubicBezTo>
                  <a:pt x="244704" y="325468"/>
                  <a:pt x="242593" y="337207"/>
                  <a:pt x="243310" y="314607"/>
                </a:cubicBezTo>
                <a:cubicBezTo>
                  <a:pt x="241669" y="297647"/>
                  <a:pt x="250872" y="309332"/>
                  <a:pt x="249229" y="292372"/>
                </a:cubicBezTo>
                <a:cubicBezTo>
                  <a:pt x="220320" y="258295"/>
                  <a:pt x="245189" y="235217"/>
                  <a:pt x="233505" y="189449"/>
                </a:cubicBezTo>
                <a:lnTo>
                  <a:pt x="232734" y="119205"/>
                </a:lnTo>
                <a:cubicBezTo>
                  <a:pt x="232883" y="113125"/>
                  <a:pt x="230979" y="106701"/>
                  <a:pt x="234365" y="102821"/>
                </a:cubicBezTo>
                <a:cubicBezTo>
                  <a:pt x="235226" y="89557"/>
                  <a:pt x="237218" y="59178"/>
                  <a:pt x="237903" y="39622"/>
                </a:cubicBezTo>
                <a:cubicBezTo>
                  <a:pt x="237508" y="29839"/>
                  <a:pt x="236214" y="16537"/>
                  <a:pt x="234680" y="2881"/>
                </a:cubicBezTo>
                <a:close/>
              </a:path>
            </a:pathLst>
          </a:cu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768D18A-A8B1-0BBA-8A42-B26FB54F4D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" r="-5" b="12233"/>
          <a:stretch>
            <a:fillRect/>
          </a:stretch>
        </p:blipFill>
        <p:spPr>
          <a:xfrm>
            <a:off x="8689022" y="4572000"/>
            <a:ext cx="3502979" cy="2286000"/>
          </a:xfrm>
          <a:custGeom>
            <a:avLst/>
            <a:gdLst/>
            <a:ahLst/>
            <a:cxnLst/>
            <a:rect l="l" t="t" r="r" b="b"/>
            <a:pathLst>
              <a:path w="3502979" h="2286000">
                <a:moveTo>
                  <a:pt x="10089" y="0"/>
                </a:moveTo>
                <a:lnTo>
                  <a:pt x="3502979" y="0"/>
                </a:lnTo>
                <a:lnTo>
                  <a:pt x="3502979" y="2286000"/>
                </a:lnTo>
                <a:lnTo>
                  <a:pt x="154969" y="2286000"/>
                </a:lnTo>
                <a:lnTo>
                  <a:pt x="154933" y="2285999"/>
                </a:lnTo>
                <a:cubicBezTo>
                  <a:pt x="154939" y="2285919"/>
                  <a:pt x="154948" y="2285839"/>
                  <a:pt x="154956" y="2285759"/>
                </a:cubicBezTo>
                <a:lnTo>
                  <a:pt x="157817" y="2280128"/>
                </a:lnTo>
                <a:lnTo>
                  <a:pt x="152413" y="2258335"/>
                </a:lnTo>
                <a:cubicBezTo>
                  <a:pt x="150528" y="2247599"/>
                  <a:pt x="149279" y="2236301"/>
                  <a:pt x="148708" y="2224706"/>
                </a:cubicBezTo>
                <a:cubicBezTo>
                  <a:pt x="152516" y="2222105"/>
                  <a:pt x="147106" y="2213005"/>
                  <a:pt x="146036" y="2208724"/>
                </a:cubicBezTo>
                <a:cubicBezTo>
                  <a:pt x="148522" y="2208679"/>
                  <a:pt x="149715" y="2199194"/>
                  <a:pt x="147657" y="2195828"/>
                </a:cubicBezTo>
                <a:cubicBezTo>
                  <a:pt x="138768" y="2125090"/>
                  <a:pt x="161998" y="2164893"/>
                  <a:pt x="148068" y="2122444"/>
                </a:cubicBezTo>
                <a:cubicBezTo>
                  <a:pt x="147343" y="2115342"/>
                  <a:pt x="148590" y="2110013"/>
                  <a:pt x="150648" y="2105568"/>
                </a:cubicBezTo>
                <a:lnTo>
                  <a:pt x="155787" y="2097570"/>
                </a:lnTo>
                <a:lnTo>
                  <a:pt x="153954" y="2091304"/>
                </a:lnTo>
                <a:cubicBezTo>
                  <a:pt x="153810" y="2067650"/>
                  <a:pt x="159078" y="2060678"/>
                  <a:pt x="153772" y="2046915"/>
                </a:cubicBezTo>
                <a:cubicBezTo>
                  <a:pt x="164801" y="2026580"/>
                  <a:pt x="154871" y="2033427"/>
                  <a:pt x="153183" y="2017960"/>
                </a:cubicBezTo>
                <a:cubicBezTo>
                  <a:pt x="150985" y="2005758"/>
                  <a:pt x="146752" y="2028159"/>
                  <a:pt x="146128" y="2016200"/>
                </a:cubicBezTo>
                <a:cubicBezTo>
                  <a:pt x="148976" y="2003262"/>
                  <a:pt x="140132" y="2003871"/>
                  <a:pt x="143614" y="1990415"/>
                </a:cubicBezTo>
                <a:cubicBezTo>
                  <a:pt x="150276" y="1993685"/>
                  <a:pt x="142322" y="1963865"/>
                  <a:pt x="148142" y="1962939"/>
                </a:cubicBezTo>
                <a:cubicBezTo>
                  <a:pt x="139821" y="1951510"/>
                  <a:pt x="150073" y="1945769"/>
                  <a:pt x="147508" y="1930552"/>
                </a:cubicBezTo>
                <a:cubicBezTo>
                  <a:pt x="144359" y="1923385"/>
                  <a:pt x="143818" y="1918215"/>
                  <a:pt x="147206" y="1911172"/>
                </a:cubicBezTo>
                <a:cubicBezTo>
                  <a:pt x="131877" y="1878161"/>
                  <a:pt x="146519" y="1891201"/>
                  <a:pt x="140623" y="1860308"/>
                </a:cubicBezTo>
                <a:cubicBezTo>
                  <a:pt x="134425" y="1833694"/>
                  <a:pt x="130403" y="1803523"/>
                  <a:pt x="115600" y="1777782"/>
                </a:cubicBezTo>
                <a:cubicBezTo>
                  <a:pt x="111409" y="1773057"/>
                  <a:pt x="109821" y="1761456"/>
                  <a:pt x="112056" y="1751872"/>
                </a:cubicBezTo>
                <a:cubicBezTo>
                  <a:pt x="112440" y="1750225"/>
                  <a:pt x="112926" y="1748698"/>
                  <a:pt x="113499" y="1747342"/>
                </a:cubicBezTo>
                <a:cubicBezTo>
                  <a:pt x="111234" y="1725088"/>
                  <a:pt x="101120" y="1643694"/>
                  <a:pt x="98470" y="1618347"/>
                </a:cubicBezTo>
                <a:cubicBezTo>
                  <a:pt x="103856" y="1616296"/>
                  <a:pt x="94136" y="1603478"/>
                  <a:pt x="97590" y="1595269"/>
                </a:cubicBezTo>
                <a:cubicBezTo>
                  <a:pt x="100620" y="1589389"/>
                  <a:pt x="98377" y="1584128"/>
                  <a:pt x="98140" y="1577986"/>
                </a:cubicBezTo>
                <a:cubicBezTo>
                  <a:pt x="100521" y="1569894"/>
                  <a:pt x="96220" y="1543501"/>
                  <a:pt x="93133" y="1536621"/>
                </a:cubicBezTo>
                <a:cubicBezTo>
                  <a:pt x="82411" y="1520178"/>
                  <a:pt x="90374" y="1482816"/>
                  <a:pt x="82158" y="1469154"/>
                </a:cubicBezTo>
                <a:cubicBezTo>
                  <a:pt x="80954" y="1464197"/>
                  <a:pt x="80466" y="1459348"/>
                  <a:pt x="80424" y="1454586"/>
                </a:cubicBezTo>
                <a:lnTo>
                  <a:pt x="81328" y="1441264"/>
                </a:lnTo>
                <a:lnTo>
                  <a:pt x="83625" y="1437478"/>
                </a:lnTo>
                <a:cubicBezTo>
                  <a:pt x="83435" y="1434764"/>
                  <a:pt x="83246" y="1432049"/>
                  <a:pt x="83056" y="1429335"/>
                </a:cubicBezTo>
                <a:cubicBezTo>
                  <a:pt x="83172" y="1428557"/>
                  <a:pt x="83291" y="1427781"/>
                  <a:pt x="83407" y="1427003"/>
                </a:cubicBezTo>
                <a:cubicBezTo>
                  <a:pt x="84084" y="1422546"/>
                  <a:pt x="84674" y="1418148"/>
                  <a:pt x="84906" y="1413794"/>
                </a:cubicBezTo>
                <a:cubicBezTo>
                  <a:pt x="73390" y="1419520"/>
                  <a:pt x="84992" y="1377705"/>
                  <a:pt x="75678" y="1389757"/>
                </a:cubicBezTo>
                <a:cubicBezTo>
                  <a:pt x="74957" y="1366832"/>
                  <a:pt x="66282" y="1384318"/>
                  <a:pt x="74551" y="1356760"/>
                </a:cubicBezTo>
                <a:cubicBezTo>
                  <a:pt x="72160" y="1327675"/>
                  <a:pt x="66061" y="1251589"/>
                  <a:pt x="61331" y="1215246"/>
                </a:cubicBezTo>
                <a:cubicBezTo>
                  <a:pt x="48696" y="1178057"/>
                  <a:pt x="52517" y="1164292"/>
                  <a:pt x="46176" y="1138699"/>
                </a:cubicBezTo>
                <a:cubicBezTo>
                  <a:pt x="43091" y="1088911"/>
                  <a:pt x="27949" y="1091674"/>
                  <a:pt x="39077" y="1069753"/>
                </a:cubicBezTo>
                <a:cubicBezTo>
                  <a:pt x="36360" y="1036358"/>
                  <a:pt x="22533" y="1065337"/>
                  <a:pt x="27015" y="1030325"/>
                </a:cubicBezTo>
                <a:cubicBezTo>
                  <a:pt x="25199" y="1029239"/>
                  <a:pt x="7014" y="1004953"/>
                  <a:pt x="5711" y="1002694"/>
                </a:cubicBezTo>
                <a:lnTo>
                  <a:pt x="4782" y="959024"/>
                </a:lnTo>
                <a:lnTo>
                  <a:pt x="4956" y="955844"/>
                </a:lnTo>
                <a:lnTo>
                  <a:pt x="0" y="935724"/>
                </a:lnTo>
                <a:lnTo>
                  <a:pt x="396" y="935045"/>
                </a:lnTo>
                <a:cubicBezTo>
                  <a:pt x="1170" y="933065"/>
                  <a:pt x="1530" y="930734"/>
                  <a:pt x="1027" y="927619"/>
                </a:cubicBezTo>
                <a:cubicBezTo>
                  <a:pt x="2171" y="918238"/>
                  <a:pt x="7071" y="890403"/>
                  <a:pt x="7257" y="878755"/>
                </a:cubicBezTo>
                <a:cubicBezTo>
                  <a:pt x="5425" y="872157"/>
                  <a:pt x="3693" y="865113"/>
                  <a:pt x="2142" y="857732"/>
                </a:cubicBezTo>
                <a:lnTo>
                  <a:pt x="1365" y="798432"/>
                </a:lnTo>
                <a:lnTo>
                  <a:pt x="10445" y="736329"/>
                </a:lnTo>
                <a:cubicBezTo>
                  <a:pt x="10644" y="713358"/>
                  <a:pt x="14017" y="693468"/>
                  <a:pt x="11638" y="674025"/>
                </a:cubicBezTo>
                <a:cubicBezTo>
                  <a:pt x="14263" y="666128"/>
                  <a:pt x="7702" y="658684"/>
                  <a:pt x="3774" y="651467"/>
                </a:cubicBezTo>
                <a:cubicBezTo>
                  <a:pt x="5085" y="630031"/>
                  <a:pt x="18313" y="624842"/>
                  <a:pt x="13938" y="611257"/>
                </a:cubicBezTo>
                <a:cubicBezTo>
                  <a:pt x="23010" y="599213"/>
                  <a:pt x="19548" y="598502"/>
                  <a:pt x="16950" y="592841"/>
                </a:cubicBezTo>
                <a:cubicBezTo>
                  <a:pt x="16888" y="592573"/>
                  <a:pt x="16826" y="592303"/>
                  <a:pt x="16764" y="592034"/>
                </a:cubicBezTo>
                <a:lnTo>
                  <a:pt x="18062" y="590387"/>
                </a:lnTo>
                <a:lnTo>
                  <a:pt x="18662" y="586980"/>
                </a:lnTo>
                <a:cubicBezTo>
                  <a:pt x="18533" y="583880"/>
                  <a:pt x="18403" y="580781"/>
                  <a:pt x="18274" y="577681"/>
                </a:cubicBezTo>
                <a:cubicBezTo>
                  <a:pt x="18115" y="576515"/>
                  <a:pt x="17955" y="575348"/>
                  <a:pt x="17796" y="574183"/>
                </a:cubicBezTo>
                <a:cubicBezTo>
                  <a:pt x="17589" y="571773"/>
                  <a:pt x="17612" y="570172"/>
                  <a:pt x="17805" y="569065"/>
                </a:cubicBezTo>
                <a:lnTo>
                  <a:pt x="17912" y="568936"/>
                </a:lnTo>
                <a:cubicBezTo>
                  <a:pt x="17845" y="567338"/>
                  <a:pt x="29209" y="573362"/>
                  <a:pt x="29143" y="571763"/>
                </a:cubicBezTo>
                <a:cubicBezTo>
                  <a:pt x="28562" y="563674"/>
                  <a:pt x="16337" y="548181"/>
                  <a:pt x="15392" y="540689"/>
                </a:cubicBezTo>
                <a:cubicBezTo>
                  <a:pt x="21346" y="534352"/>
                  <a:pt x="14313" y="506665"/>
                  <a:pt x="25536" y="509696"/>
                </a:cubicBezTo>
                <a:cubicBezTo>
                  <a:pt x="24595" y="499588"/>
                  <a:pt x="19934" y="493475"/>
                  <a:pt x="27295" y="496878"/>
                </a:cubicBezTo>
                <a:cubicBezTo>
                  <a:pt x="27196" y="493551"/>
                  <a:pt x="27823" y="491500"/>
                  <a:pt x="28803" y="490032"/>
                </a:cubicBezTo>
                <a:lnTo>
                  <a:pt x="29265" y="489607"/>
                </a:lnTo>
                <a:cubicBezTo>
                  <a:pt x="28500" y="481587"/>
                  <a:pt x="25372" y="452075"/>
                  <a:pt x="24211" y="441905"/>
                </a:cubicBezTo>
                <a:cubicBezTo>
                  <a:pt x="23574" y="437467"/>
                  <a:pt x="22937" y="433030"/>
                  <a:pt x="22300" y="428592"/>
                </a:cubicBezTo>
                <a:lnTo>
                  <a:pt x="22699" y="427306"/>
                </a:lnTo>
                <a:lnTo>
                  <a:pt x="28219" y="418090"/>
                </a:lnTo>
                <a:cubicBezTo>
                  <a:pt x="27250" y="415121"/>
                  <a:pt x="18397" y="412494"/>
                  <a:pt x="16799" y="410365"/>
                </a:cubicBezTo>
                <a:cubicBezTo>
                  <a:pt x="25342" y="378983"/>
                  <a:pt x="17525" y="349373"/>
                  <a:pt x="19002" y="315310"/>
                </a:cubicBezTo>
                <a:cubicBezTo>
                  <a:pt x="15978" y="276813"/>
                  <a:pt x="16726" y="257569"/>
                  <a:pt x="14356" y="235298"/>
                </a:cubicBezTo>
                <a:cubicBezTo>
                  <a:pt x="14223" y="231626"/>
                  <a:pt x="13137" y="201873"/>
                  <a:pt x="17876" y="207989"/>
                </a:cubicBezTo>
                <a:cubicBezTo>
                  <a:pt x="17051" y="174826"/>
                  <a:pt x="20805" y="126304"/>
                  <a:pt x="19885" y="92237"/>
                </a:cubicBezTo>
                <a:cubicBezTo>
                  <a:pt x="31141" y="70340"/>
                  <a:pt x="10251" y="49317"/>
                  <a:pt x="12357" y="26606"/>
                </a:cubicBezTo>
                <a:cubicBezTo>
                  <a:pt x="7176" y="29713"/>
                  <a:pt x="8629" y="17064"/>
                  <a:pt x="9916" y="3483"/>
                </a:cubicBezTo>
                <a:close/>
              </a:path>
            </a:pathLst>
          </a:cu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4687C9B9-6031-1AA4-8580-E1E2A9E8A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294538"/>
            <a:ext cx="11637168" cy="1033669"/>
          </a:xfrm>
        </p:spPr>
        <p:txBody>
          <a:bodyPr>
            <a:normAutofit fontScale="90000"/>
          </a:bodyPr>
          <a:lstStyle/>
          <a:p>
            <a:r>
              <a:rPr lang="hr-HR" sz="4000" b="1" dirty="0">
                <a:solidFill>
                  <a:schemeClr val="bg1"/>
                </a:solidFill>
              </a:rPr>
              <a:t>Aktivnost 2 i 4 </a:t>
            </a:r>
            <a:r>
              <a:rPr lang="en-GB" sz="2900" b="1" dirty="0" err="1">
                <a:solidFill>
                  <a:schemeClr val="bg1"/>
                </a:solidFill>
              </a:rPr>
              <a:t>Ublažavanje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toplinskog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stresa</a:t>
            </a:r>
            <a:r>
              <a:rPr lang="en-GB" sz="2900" b="1" dirty="0">
                <a:solidFill>
                  <a:schemeClr val="bg1"/>
                </a:solidFill>
              </a:rPr>
              <a:t> u </a:t>
            </a:r>
            <a:r>
              <a:rPr lang="en-GB" sz="2900" b="1" dirty="0" err="1">
                <a:solidFill>
                  <a:schemeClr val="bg1"/>
                </a:solidFill>
              </a:rPr>
              <a:t>uzgoju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br>
              <a:rPr lang="hr-HR" sz="2900" b="1" dirty="0">
                <a:solidFill>
                  <a:schemeClr val="bg1"/>
                </a:solidFill>
              </a:rPr>
            </a:br>
            <a:r>
              <a:rPr lang="en-GB" sz="2900" b="1" dirty="0" err="1">
                <a:solidFill>
                  <a:schemeClr val="bg1"/>
                </a:solidFill>
              </a:rPr>
              <a:t>rajčice</a:t>
            </a:r>
            <a:r>
              <a:rPr lang="en-GB" sz="2900" b="1" dirty="0">
                <a:solidFill>
                  <a:schemeClr val="bg1"/>
                </a:solidFill>
              </a:rPr>
              <a:t> (Solanum </a:t>
            </a:r>
            <a:r>
              <a:rPr lang="en-GB" sz="2900" b="1" dirty="0" err="1">
                <a:solidFill>
                  <a:schemeClr val="bg1"/>
                </a:solidFill>
              </a:rPr>
              <a:t>lycopersicum</a:t>
            </a:r>
            <a:r>
              <a:rPr lang="en-GB" sz="2900" b="1" dirty="0">
                <a:solidFill>
                  <a:schemeClr val="bg1"/>
                </a:solidFill>
              </a:rPr>
              <a:t>) </a:t>
            </a:r>
            <a:r>
              <a:rPr lang="en-GB" sz="2900" b="1" dirty="0" err="1">
                <a:solidFill>
                  <a:schemeClr val="bg1"/>
                </a:solidFill>
              </a:rPr>
              <a:t>primjenom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tehnike</a:t>
            </a:r>
            <a:r>
              <a:rPr lang="en-GB" sz="2900" b="1" dirty="0">
                <a:solidFill>
                  <a:schemeClr val="bg1"/>
                </a:solidFill>
              </a:rPr>
              <a:t> </a:t>
            </a:r>
            <a:r>
              <a:rPr lang="en-GB" sz="2900" b="1" dirty="0" err="1">
                <a:solidFill>
                  <a:schemeClr val="bg1"/>
                </a:solidFill>
              </a:rPr>
              <a:t>cijepljenja</a:t>
            </a:r>
            <a:endParaRPr lang="en-GB" sz="2900" b="1" dirty="0">
              <a:solidFill>
                <a:schemeClr val="bg1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5E7197F-6572-C64E-C75E-80EDC5091B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2" r="28735" b="3"/>
          <a:stretch>
            <a:fillRect/>
          </a:stretch>
        </p:blipFill>
        <p:spPr>
          <a:xfrm>
            <a:off x="8751067" y="10"/>
            <a:ext cx="3440934" cy="2285990"/>
          </a:xfrm>
          <a:custGeom>
            <a:avLst/>
            <a:gdLst/>
            <a:ahLst/>
            <a:cxnLst/>
            <a:rect l="l" t="t" r="r" b="b"/>
            <a:pathLst>
              <a:path w="3440934" h="2286000">
                <a:moveTo>
                  <a:pt x="172481" y="2232285"/>
                </a:moveTo>
                <a:lnTo>
                  <a:pt x="172531" y="2232737"/>
                </a:lnTo>
                <a:lnTo>
                  <a:pt x="172407" y="2233032"/>
                </a:lnTo>
                <a:cubicBezTo>
                  <a:pt x="172452" y="2232834"/>
                  <a:pt x="172808" y="2231800"/>
                  <a:pt x="172481" y="2232285"/>
                </a:cubicBezTo>
                <a:close/>
                <a:moveTo>
                  <a:pt x="18615" y="0"/>
                </a:moveTo>
                <a:lnTo>
                  <a:pt x="3440934" y="0"/>
                </a:lnTo>
                <a:lnTo>
                  <a:pt x="3440934" y="2286000"/>
                </a:lnTo>
                <a:lnTo>
                  <a:pt x="178765" y="2286000"/>
                </a:lnTo>
                <a:lnTo>
                  <a:pt x="174444" y="2250010"/>
                </a:lnTo>
                <a:lnTo>
                  <a:pt x="172531" y="2232737"/>
                </a:lnTo>
                <a:lnTo>
                  <a:pt x="174201" y="2228764"/>
                </a:lnTo>
                <a:cubicBezTo>
                  <a:pt x="177345" y="2221109"/>
                  <a:pt x="195223" y="2193427"/>
                  <a:pt x="191343" y="2186356"/>
                </a:cubicBezTo>
                <a:cubicBezTo>
                  <a:pt x="178219" y="2152642"/>
                  <a:pt x="168572" y="2171498"/>
                  <a:pt x="164067" y="2142065"/>
                </a:cubicBezTo>
                <a:cubicBezTo>
                  <a:pt x="160133" y="2108680"/>
                  <a:pt x="159859" y="2130285"/>
                  <a:pt x="146664" y="2089229"/>
                </a:cubicBezTo>
                <a:cubicBezTo>
                  <a:pt x="150478" y="2084435"/>
                  <a:pt x="154800" y="2063293"/>
                  <a:pt x="152113" y="2054485"/>
                </a:cubicBezTo>
                <a:cubicBezTo>
                  <a:pt x="150513" y="2038242"/>
                  <a:pt x="152449" y="2036605"/>
                  <a:pt x="144880" y="2020593"/>
                </a:cubicBezTo>
                <a:cubicBezTo>
                  <a:pt x="150732" y="2023165"/>
                  <a:pt x="151291" y="1972155"/>
                  <a:pt x="157720" y="1979286"/>
                </a:cubicBezTo>
                <a:cubicBezTo>
                  <a:pt x="162030" y="1968351"/>
                  <a:pt x="153186" y="1963668"/>
                  <a:pt x="156833" y="1952854"/>
                </a:cubicBezTo>
                <a:cubicBezTo>
                  <a:pt x="156957" y="1940918"/>
                  <a:pt x="151341" y="1960059"/>
                  <a:pt x="149917" y="1946946"/>
                </a:cubicBezTo>
                <a:lnTo>
                  <a:pt x="153743" y="1875565"/>
                </a:lnTo>
                <a:cubicBezTo>
                  <a:pt x="149772" y="1866223"/>
                  <a:pt x="150846" y="1858473"/>
                  <a:pt x="153507" y="1850807"/>
                </a:cubicBezTo>
                <a:cubicBezTo>
                  <a:pt x="151112" y="1828667"/>
                  <a:pt x="173586" y="1811973"/>
                  <a:pt x="173799" y="1786925"/>
                </a:cubicBezTo>
                <a:cubicBezTo>
                  <a:pt x="168188" y="1760165"/>
                  <a:pt x="157236" y="1742030"/>
                  <a:pt x="157426" y="1715265"/>
                </a:cubicBezTo>
                <a:cubicBezTo>
                  <a:pt x="147202" y="1689354"/>
                  <a:pt x="168916" y="1697216"/>
                  <a:pt x="167109" y="1674793"/>
                </a:cubicBezTo>
                <a:cubicBezTo>
                  <a:pt x="157138" y="1638671"/>
                  <a:pt x="174193" y="1675326"/>
                  <a:pt x="168434" y="1619050"/>
                </a:cubicBezTo>
                <a:cubicBezTo>
                  <a:pt x="166922" y="1615926"/>
                  <a:pt x="156527" y="1609033"/>
                  <a:pt x="158412" y="1609679"/>
                </a:cubicBezTo>
                <a:cubicBezTo>
                  <a:pt x="157079" y="1597353"/>
                  <a:pt x="177090" y="1561235"/>
                  <a:pt x="173964" y="1543700"/>
                </a:cubicBezTo>
                <a:cubicBezTo>
                  <a:pt x="177333" y="1508983"/>
                  <a:pt x="167634" y="1492719"/>
                  <a:pt x="167811" y="1467670"/>
                </a:cubicBezTo>
                <a:cubicBezTo>
                  <a:pt x="172477" y="1438484"/>
                  <a:pt x="177359" y="1421247"/>
                  <a:pt x="188428" y="1369969"/>
                </a:cubicBezTo>
                <a:lnTo>
                  <a:pt x="217496" y="1196801"/>
                </a:lnTo>
                <a:cubicBezTo>
                  <a:pt x="245293" y="1130831"/>
                  <a:pt x="218387" y="1051919"/>
                  <a:pt x="216976" y="1013447"/>
                </a:cubicBezTo>
                <a:cubicBezTo>
                  <a:pt x="205168" y="998657"/>
                  <a:pt x="215132" y="984657"/>
                  <a:pt x="209028" y="965967"/>
                </a:cubicBezTo>
                <a:cubicBezTo>
                  <a:pt x="202413" y="923668"/>
                  <a:pt x="186505" y="882644"/>
                  <a:pt x="188665" y="826635"/>
                </a:cubicBezTo>
                <a:cubicBezTo>
                  <a:pt x="154241" y="805031"/>
                  <a:pt x="166790" y="738356"/>
                  <a:pt x="143158" y="687408"/>
                </a:cubicBezTo>
                <a:cubicBezTo>
                  <a:pt x="136288" y="657129"/>
                  <a:pt x="147156" y="607330"/>
                  <a:pt x="128870" y="598473"/>
                </a:cubicBezTo>
                <a:cubicBezTo>
                  <a:pt x="137949" y="583359"/>
                  <a:pt x="119601" y="571975"/>
                  <a:pt x="116513" y="556793"/>
                </a:cubicBezTo>
                <a:cubicBezTo>
                  <a:pt x="121944" y="543862"/>
                  <a:pt x="115534" y="538383"/>
                  <a:pt x="113103" y="527393"/>
                </a:cubicBezTo>
                <a:cubicBezTo>
                  <a:pt x="116712" y="521931"/>
                  <a:pt x="115528" y="512540"/>
                  <a:pt x="110358" y="509836"/>
                </a:cubicBezTo>
                <a:cubicBezTo>
                  <a:pt x="99665" y="515528"/>
                  <a:pt x="101869" y="482263"/>
                  <a:pt x="93922" y="480624"/>
                </a:cubicBezTo>
                <a:cubicBezTo>
                  <a:pt x="90364" y="461815"/>
                  <a:pt x="91658" y="378414"/>
                  <a:pt x="77901" y="365726"/>
                </a:cubicBezTo>
                <a:cubicBezTo>
                  <a:pt x="68104" y="327965"/>
                  <a:pt x="82000" y="270503"/>
                  <a:pt x="79978" y="254235"/>
                </a:cubicBezTo>
                <a:cubicBezTo>
                  <a:pt x="100822" y="235742"/>
                  <a:pt x="33401" y="163109"/>
                  <a:pt x="25016" y="94011"/>
                </a:cubicBezTo>
                <a:cubicBezTo>
                  <a:pt x="26229" y="84459"/>
                  <a:pt x="25686" y="79476"/>
                  <a:pt x="20299" y="77502"/>
                </a:cubicBezTo>
                <a:cubicBezTo>
                  <a:pt x="17891" y="68655"/>
                  <a:pt x="14563" y="55480"/>
                  <a:pt x="10477" y="39898"/>
                </a:cubicBezTo>
                <a:lnTo>
                  <a:pt x="0" y="1915"/>
                </a:ln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13C9FB-3A65-E153-D6B6-ADE6C95723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168" y="2400690"/>
            <a:ext cx="475411" cy="4828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870C87-8817-9B8D-49A2-D2A353C352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271" y="2886621"/>
            <a:ext cx="641807" cy="208599"/>
          </a:xfrm>
          <a:prstGeom prst="rect">
            <a:avLst/>
          </a:prstGeom>
        </p:spPr>
      </p:pic>
      <p:pic>
        <p:nvPicPr>
          <p:cNvPr id="8" name="Picture 7" descr="A blue and red globe&#10;&#10;Description automatically generated">
            <a:extLst>
              <a:ext uri="{FF2B5EF4-FFF2-40B4-BE49-F238E27FC236}">
                <a16:creationId xmlns:a16="http://schemas.microsoft.com/office/drawing/2014/main" id="{43D76863-EFE5-FD97-F1FE-53019511B2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059" y="3222564"/>
            <a:ext cx="562551" cy="57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071DE92-1087-3A59-9711-A50B43C895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130" y="3280777"/>
            <a:ext cx="425381" cy="432000"/>
          </a:xfrm>
          <a:prstGeom prst="rect">
            <a:avLst/>
          </a:prstGeom>
        </p:spPr>
      </p:pic>
      <p:pic>
        <p:nvPicPr>
          <p:cNvPr id="10" name="Picture 9" descr="A blue and red globe&#10;&#10;Description automatically generated">
            <a:extLst>
              <a:ext uri="{FF2B5EF4-FFF2-40B4-BE49-F238E27FC236}">
                <a16:creationId xmlns:a16="http://schemas.microsoft.com/office/drawing/2014/main" id="{AF8A2466-8C9C-3735-B765-F9C18E27F5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059" y="4112928"/>
            <a:ext cx="562520" cy="5759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4DEE1D4-79BE-57B9-17AB-EF3DA89392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600594" y="3832737"/>
            <a:ext cx="426698" cy="4333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F7B4AFE-75B0-8A65-C81D-F34997BBDA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444" b="99556" l="9778" r="89778">
                        <a14:foregroundMark x1="60444" y1="9778" x2="41333" y2="9778"/>
                        <a14:foregroundMark x1="40444" y1="8889" x2="61333" y2="7111"/>
                        <a14:foregroundMark x1="32842" y1="62147" x2="29333" y2="85333"/>
                        <a14:foregroundMark x1="33512" y1="57721" x2="33377" y2="58614"/>
                        <a14:foregroundMark x1="41778" y1="3111" x2="37468" y2="31583"/>
                        <a14:foregroundMark x1="29333" y1="85333" x2="48889" y2="99556"/>
                        <a14:foregroundMark x1="48889" y1="99556" x2="67556" y2="79556"/>
                        <a14:foregroundMark x1="67556" y1="79556" x2="60889" y2="57778"/>
                        <a14:foregroundMark x1="60889" y1="57778" x2="62667" y2="9778"/>
                        <a14:foregroundMark x1="40000" y1="69333" x2="39111" y2="92889"/>
                        <a14:foregroundMark x1="39111" y1="92889" x2="46222" y2="93778"/>
                        <a14:foregroundMark x1="36889" y1="85333" x2="42222" y2="66222"/>
                        <a14:foregroundMark x1="40889" y1="68000" x2="36000" y2="84000"/>
                        <a14:foregroundMark x1="62667" y1="69778" x2="58667" y2="65333"/>
                        <a14:foregroundMark x1="57778" y1="60889" x2="57778" y2="16000"/>
                        <a14:foregroundMark x1="43263" y1="57315" x2="43111" y2="63111"/>
                        <a14:foregroundMark x1="44444" y1="12444" x2="43351" y2="53990"/>
                        <a14:foregroundMark x1="56889" y1="6222" x2="44444" y2="4444"/>
                        <a14:backgroundMark x1="32444" y1="60889" x2="37778" y2="30667"/>
                        <a14:backgroundMark x1="34222" y1="58222" x2="35556" y2="60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47" y="4795602"/>
            <a:ext cx="679796" cy="6797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1649F3F-E672-E4C3-E882-D0C76EF03CD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47" y="5623239"/>
            <a:ext cx="679796" cy="67979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F229232-6421-81B2-6DB4-03B7B873A1A4}"/>
              </a:ext>
            </a:extLst>
          </p:cNvPr>
          <p:cNvSpPr txBox="1"/>
          <p:nvPr/>
        </p:nvSpPr>
        <p:spPr>
          <a:xfrm>
            <a:off x="1534430" y="2580695"/>
            <a:ext cx="1476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Brzina vjetra</a:t>
            </a:r>
            <a:endParaRPr lang="en-GB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3C4E1D8-CD4F-2B64-7B1E-217D3D5B35B0}"/>
              </a:ext>
            </a:extLst>
          </p:cNvPr>
          <p:cNvSpPr txBox="1"/>
          <p:nvPr/>
        </p:nvSpPr>
        <p:spPr>
          <a:xfrm>
            <a:off x="1524495" y="3395193"/>
            <a:ext cx="3045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Zonalna komponenta vjetra</a:t>
            </a:r>
            <a:endParaRPr lang="en-GB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136F5C4-2B26-B4D1-A8BF-F9E6AE296849}"/>
              </a:ext>
            </a:extLst>
          </p:cNvPr>
          <p:cNvSpPr txBox="1"/>
          <p:nvPr/>
        </p:nvSpPr>
        <p:spPr>
          <a:xfrm>
            <a:off x="1543162" y="4209691"/>
            <a:ext cx="3578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Meridionalna komponenta vjetra</a:t>
            </a:r>
            <a:endParaRPr lang="en-GB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DE31DA-DE9D-6A19-32C7-A8DF56A72463}"/>
              </a:ext>
            </a:extLst>
          </p:cNvPr>
          <p:cNvSpPr txBox="1"/>
          <p:nvPr/>
        </p:nvSpPr>
        <p:spPr>
          <a:xfrm>
            <a:off x="1543442" y="4923881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Temperatura</a:t>
            </a:r>
            <a:endParaRPr lang="en-GB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D8377F-C7FF-EBF2-E71A-F3480329BBBB}"/>
              </a:ext>
            </a:extLst>
          </p:cNvPr>
          <p:cNvSpPr txBox="1"/>
          <p:nvPr/>
        </p:nvSpPr>
        <p:spPr>
          <a:xfrm>
            <a:off x="1524494" y="5691643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Oborine</a:t>
            </a:r>
            <a:endParaRPr lang="en-GB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14C9BA-4611-30DB-6BCA-3F5B52F3B00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663" y="1821302"/>
            <a:ext cx="6199645" cy="4882906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EA2D97-DEB3-1ACC-43B4-614E9244DDA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73" y="159121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5599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ew_stye_bg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855</TotalTime>
  <Words>522</Words>
  <Application>Microsoft Office PowerPoint</Application>
  <PresentationFormat>Widescreen</PresentationFormat>
  <Paragraphs>119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Aptos</vt:lpstr>
      <vt:lpstr>Aptos Display</vt:lpstr>
      <vt:lpstr>Arial</vt:lpstr>
      <vt:lpstr>Cambria Math</vt:lpstr>
      <vt:lpstr>Wingdings</vt:lpstr>
      <vt:lpstr>Office Theme</vt:lpstr>
      <vt:lpstr>AdriaClimRisk – Aktivnost 2 Analiza klimatskih simulacija i projekcija atmosfere u području Jadrana</vt:lpstr>
      <vt:lpstr>EuroCORDEX simulacije i ERA5</vt:lpstr>
      <vt:lpstr>EuroCORDEX</vt:lpstr>
      <vt:lpstr>EuroCORDEX</vt:lpstr>
      <vt:lpstr>EuroCORDEX</vt:lpstr>
      <vt:lpstr>Aktivnost 2</vt:lpstr>
      <vt:lpstr>Aktivnost 2</vt:lpstr>
      <vt:lpstr>Aktivnost 2 i 4 Ublažavanje toplinskog stresa u uzgoju  rajčice (Solanum lycopersicum) primjenom tehnike cijepljenja</vt:lpstr>
      <vt:lpstr>Aktivnost 2 i 4 Ublažavanje toplinskog stresa u uzgoju  rajčice (Solanum lycopersicum) primjenom tehnike cijepljenja</vt:lpstr>
      <vt:lpstr>Aktivnost 2 i 5 Analiza učinaka klimatskih promjena na  tradicionalne sorte vinove loze u kolekcijskom vinogradu </vt:lpstr>
      <vt:lpstr>Aktivnost 2 i 5 Analiza učinaka klimatskih promjena na  tradicionalne sorte vinove loze u kolekcijskom vinogradu </vt:lpstr>
      <vt:lpstr>Aktivnost 2 i 7 Procjena utjecaja okolišnih varijabli na  fenologiju masline u sadašnjoj i budućoj klimi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Ana Radovan</dc:creator>
  <cp:lastModifiedBy>Ana Radovan</cp:lastModifiedBy>
  <cp:revision>124</cp:revision>
  <dcterms:created xsi:type="dcterms:W3CDTF">2026-02-03T09:17:48Z</dcterms:created>
  <dcterms:modified xsi:type="dcterms:W3CDTF">2026-02-05T07:28:17Z</dcterms:modified>
</cp:coreProperties>
</file>