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2" r:id="rId1"/>
  </p:sldMasterIdLst>
  <p:notesMasterIdLst>
    <p:notesMasterId r:id="rId5"/>
  </p:notesMasterIdLst>
  <p:handoutMasterIdLst>
    <p:handoutMasterId r:id="rId6"/>
  </p:handoutMasterIdLst>
  <p:sldIdLst>
    <p:sldId id="296" r:id="rId2"/>
    <p:sldId id="297" r:id="rId3"/>
    <p:sldId id="298" r:id="rId4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660066"/>
    <a:srgbClr val="00FF99"/>
    <a:srgbClr val="FF66FF"/>
    <a:srgbClr val="FF99FF"/>
    <a:srgbClr val="FFFF99"/>
    <a:srgbClr val="FFFFCC"/>
    <a:srgbClr val="FFDC6D"/>
    <a:srgbClr val="C5F8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3" autoAdjust="0"/>
    <p:restoredTop sz="94660"/>
  </p:normalViewPr>
  <p:slideViewPr>
    <p:cSldViewPr>
      <p:cViewPr varScale="1">
        <p:scale>
          <a:sx n="88" d="100"/>
          <a:sy n="88" d="100"/>
        </p:scale>
        <p:origin x="96" y="3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480E058-C893-4AF9-90C7-B417FD5FE186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722291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98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r-Latn-RS" noProof="0"/>
              <a:t>Kliknite da biste uredili stilove teksta matrice</a:t>
            </a:r>
          </a:p>
          <a:p>
            <a:pPr lvl="1"/>
            <a:r>
              <a:rPr lang="en-GB" altLang="sr-Latn-RS" noProof="0"/>
              <a:t>Druga razina</a:t>
            </a:r>
          </a:p>
          <a:p>
            <a:pPr lvl="2"/>
            <a:r>
              <a:rPr lang="en-GB" altLang="sr-Latn-RS" noProof="0"/>
              <a:t>Treća razina</a:t>
            </a:r>
          </a:p>
          <a:p>
            <a:pPr lvl="3"/>
            <a:r>
              <a:rPr lang="en-GB" altLang="sr-Latn-RS" noProof="0"/>
              <a:t>Četvrta razina</a:t>
            </a:r>
          </a:p>
          <a:p>
            <a:pPr lvl="4"/>
            <a:r>
              <a:rPr lang="en-GB" altLang="sr-Latn-RS" noProof="0"/>
              <a:t>Peta razina</a:t>
            </a:r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D9EC2F8-8540-44BE-907F-63F62CA0707A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41335777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1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805641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2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45092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3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757865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0DF921-0A43-4B2E-92F6-EF572F2EB78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389473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860111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5317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291198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5378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401193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0BBFE6-9337-4332-A047-75760AF018A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5931176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3B2A0E-D45B-4250-9AD2-80EFE2847200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825981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8E74C7-2D07-433A-961C-46FE2D491C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9849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0D927E-4487-4658-BCEA-C981ED77E78D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675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C0C3E9-02AF-4AC0-A07C-200C62E7C924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797317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24150D-38DF-4F06-8136-0C5CF35ADBE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71595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657AB4-4716-4FAE-A068-2C9CFA521F0A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090222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0D8DE-CE0C-4854-9145-D573CDC58DB7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988502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A9F721-E14C-463E-8BA7-94B0450561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455649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7061D4-D100-4096-A8EB-11D87EC3821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20404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02857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  <p:sldLayoutId id="2147484185" r:id="rId13"/>
    <p:sldLayoutId id="2147484186" r:id="rId14"/>
    <p:sldLayoutId id="2147484187" r:id="rId15"/>
    <p:sldLayoutId id="21474841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2.png"/><Relationship Id="rId9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ubtitle 2">
            <a:extLst>
              <a:ext uri="{FF2B5EF4-FFF2-40B4-BE49-F238E27FC236}">
                <a16:creationId xmlns:a16="http://schemas.microsoft.com/office/drawing/2014/main" id="{3F12E762-519A-462E-9EA4-029172CE5409}"/>
              </a:ext>
            </a:extLst>
          </p:cNvPr>
          <p:cNvSpPr txBox="1"/>
          <p:nvPr/>
        </p:nvSpPr>
        <p:spPr bwMode="auto">
          <a:xfrm>
            <a:off x="478276" y="2305937"/>
            <a:ext cx="7777964" cy="3009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sz="3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Aktivnost 5: Analiza učinaka klimatskih promjena na tradicionalne sorte vinove loze u kolekcijskom vinogradu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sz="2200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Početni sastanak na projektu, 5. veljače 2026. 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Goran Zdunić, </a:t>
            </a:r>
            <a:r>
              <a:rPr lang="hr-HR" sz="2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goran.zdunic@krs.hr</a:t>
            </a:r>
            <a:r>
              <a:rPr lang="hr-HR" sz="26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@krs.hr</a:t>
            </a:r>
            <a:endParaRPr lang="hr-HR" sz="26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Institut za jadranske kulture i melioraciju krša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00E3D58-BEEB-4EDB-AD73-698E28351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798" y="331606"/>
            <a:ext cx="8280920" cy="1194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0"/>
              </a:spcAft>
              <a:defRPr/>
            </a:pP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Klimatski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hazardi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rizici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u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obalnom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području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Jadrana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njihov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utjecaj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na</a:t>
            </a: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zelenu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tranziciju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plavi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rast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(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AdriaClimRisk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)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8ED3520E-7934-405B-99CA-A76708C2C0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762139" y="1666584"/>
            <a:ext cx="4481450" cy="2990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DEA1098-13A2-4178-8449-FE4567817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3976" y="302911"/>
            <a:ext cx="6187248" cy="46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1200"/>
              </a:spcAft>
              <a:defRPr/>
            </a:pP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Aktivnost 5: siječanj 2026. – lipanj 2029.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3E9B9C99-57ED-4D4E-895F-32BC8BE02E92}"/>
              </a:ext>
            </a:extLst>
          </p:cNvPr>
          <p:cNvSpPr/>
          <p:nvPr/>
        </p:nvSpPr>
        <p:spPr>
          <a:xfrm>
            <a:off x="263352" y="980728"/>
            <a:ext cx="9793088" cy="516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 okviru ove aktivnosti </a:t>
            </a:r>
            <a:r>
              <a:rPr lang="hr-HR" sz="1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 kolekcijskom vinogradu</a:t>
            </a:r>
            <a:r>
              <a:rPr lang="hr-HR" sz="1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će se analizirati morfološki, fiziološki i proizvodni pokazatelji glavnih autohtonih hrvatskih sorata vinove loze, s posebnim naglaskom na procjenu njihove tolerantnosti na sušu. Analiza će obuhvatiti: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hr-HR" sz="1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a) </a:t>
            </a:r>
            <a:r>
              <a:rPr lang="hr-HR" sz="1400" b="1" u="sng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Morfološka svojstva</a:t>
            </a:r>
            <a:r>
              <a:rPr lang="hr-HR" sz="1400" u="sng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Izmjerit će se kvalitativne i kvantitativne karakteristike mladica, listova, vitica i grozdova putem OIV deskriptora za vinovu lozu. Podaci će se prikupiti za </a:t>
            </a:r>
            <a:r>
              <a:rPr lang="hr-HR" sz="1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80 sorata vinove loze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b) </a:t>
            </a:r>
            <a:r>
              <a:rPr lang="hr-HR" sz="1400" b="1" u="sng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Fenološko</a:t>
            </a:r>
            <a:r>
              <a:rPr lang="hr-HR" sz="1400" b="1" u="sng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praćenje 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(pupanje, cvatnja, dozrijevanje): Pratit će se razvojne faze sorata s ciljem utvrđivanja osjetljivosti na porast temperatura i promjene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sezonalnosti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Tijekom dvije vegetacijske sezone bilježit će se početak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fenofaza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kod </a:t>
            </a:r>
            <a:r>
              <a:rPr lang="hr-HR" sz="1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50 odabranih sorata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c) </a:t>
            </a:r>
            <a:r>
              <a:rPr lang="hr-HR" sz="1400" b="1" u="sng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Fiziološka mjerenja i stresni odgovori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Provodit će se analiza vodnog stresa,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fotosintetske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aktivnosti i temperaturne tolerancije pomoću senzora i prijenosnih instrumenata. U dvije vegetacijske sezone mjerit će se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fotosintetska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aktivnost i vodni potencijal lista na </a:t>
            </a:r>
            <a:r>
              <a:rPr lang="hr-HR" sz="1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sorata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d) </a:t>
            </a:r>
            <a:r>
              <a:rPr lang="hr-HR" sz="1400" b="1" u="sng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Procjena kvalitete grožđa i potencijala za vinifikaciju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Analizirat će se šećeri, kiselost, pH, te kvaliteta vina pojedinih sorata. U dvije vegetacijske sezone mjerit će se urod, komponente uroda i kvaliteta mošta kod </a:t>
            </a:r>
            <a:r>
              <a:rPr lang="hr-HR" sz="1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 sorata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 vina će se proizvesti od </a:t>
            </a:r>
            <a:r>
              <a:rPr lang="hr-HR" sz="1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 odabranih sorata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e) </a:t>
            </a:r>
            <a:r>
              <a:rPr lang="hr-HR" sz="1400" b="1" u="sng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Praćenje štetnika i bolesti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Istraživat će se dinamika pojave bolesti (npr. peronospora, pepelnica) i štetnika te različita otpornost sorata. Tijekom dvije vegetacijske sezone vizualno će se pratiti potencijal pepelnice (u stadiju prezimljenja i mirovanja loze) te pojavnost infekcije tijekom vegetacije peronosporom, pepelnicom, kiselom truleži, sivom plijesni i drugim bolestima. Također će se pratiti prisutnost štetnika poput štitastih ušiju, lisnih ušiju, cikada, skakavaca i drugih. Ovo istraživanje će uključiti </a:t>
            </a:r>
            <a:r>
              <a:rPr lang="hr-HR" sz="1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80 sorata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f) </a:t>
            </a:r>
            <a:r>
              <a:rPr lang="hr-HR" sz="1400" b="1" u="sng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Otpornost na sušu i visoke temperature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Usporedit će se sorte u istim agroekološkim uvjetima tijekom razdoblja s promjenjivim obrascem oborina (posebno tijekom sušnih ljeta), kako bi se identificirale one s većim potencijalom za uzgoj u budućim, sušnijim uvjetima. U trećoj godini provedbe projekta provest će se sinteza podataka, uključujući </a:t>
            </a:r>
            <a:r>
              <a:rPr lang="hr-HR" sz="1400" b="1" dirty="0" err="1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univarijatnu</a:t>
            </a:r>
            <a:r>
              <a:rPr lang="hr-HR" sz="1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 </a:t>
            </a:r>
            <a:r>
              <a:rPr lang="hr-HR" sz="1400" b="1" dirty="0" err="1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multivarijatnu</a:t>
            </a:r>
            <a:r>
              <a:rPr lang="hr-HR" sz="14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analizu 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fizioloških, morfoloških i proizvodnih pokazatelja</a:t>
            </a:r>
            <a:r>
              <a:rPr lang="hr-HR" sz="1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hr-HR" sz="1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233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13" name="AutoShape 2" descr="Home">
            <a:extLst>
              <a:ext uri="{FF2B5EF4-FFF2-40B4-BE49-F238E27FC236}">
                <a16:creationId xmlns:a16="http://schemas.microsoft.com/office/drawing/2014/main" id="{933D4F71-1396-40D6-AB85-F3ED968C527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9026200A-C5B6-4958-932F-F0A7D092D8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6879" y="588868"/>
            <a:ext cx="2828709" cy="2121532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D7A901D1-8237-42D3-9453-19ED7828ABD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829" y="295487"/>
            <a:ext cx="2098955" cy="2798607"/>
          </a:xfrm>
          <a:prstGeom prst="rect">
            <a:avLst/>
          </a:prstGeom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37951EBB-CE50-4DFB-9BF1-733AAA528DE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6" t="15881" r="12269" b="23379"/>
          <a:stretch/>
        </p:blipFill>
        <p:spPr>
          <a:xfrm rot="5400000">
            <a:off x="2205689" y="824702"/>
            <a:ext cx="2846693" cy="1667847"/>
          </a:xfrm>
          <a:prstGeom prst="rect">
            <a:avLst/>
          </a:prstGeom>
        </p:spPr>
      </p:pic>
      <p:pic>
        <p:nvPicPr>
          <p:cNvPr id="17" name="Slika 16">
            <a:extLst>
              <a:ext uri="{FF2B5EF4-FFF2-40B4-BE49-F238E27FC236}">
                <a16:creationId xmlns:a16="http://schemas.microsoft.com/office/drawing/2014/main" id="{7760749F-A56D-4C8F-9916-DE72564AE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6558" y="3429000"/>
            <a:ext cx="4417109" cy="224617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23717AA6-AE1E-49BE-B602-F846222B2BC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70890" y="3281536"/>
            <a:ext cx="3744416" cy="2577131"/>
          </a:xfrm>
          <a:prstGeom prst="rect">
            <a:avLst/>
          </a:prstGeom>
        </p:spPr>
      </p:pic>
      <p:pic>
        <p:nvPicPr>
          <p:cNvPr id="19" name="Slika 18">
            <a:extLst>
              <a:ext uri="{FF2B5EF4-FFF2-40B4-BE49-F238E27FC236}">
                <a16:creationId xmlns:a16="http://schemas.microsoft.com/office/drawing/2014/main" id="{10384AE8-205D-44F5-A91A-A3659B70F1D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80563" y="674169"/>
            <a:ext cx="2798605" cy="209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59501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12909</TotalTime>
  <Words>447</Words>
  <Application>Microsoft Office PowerPoint</Application>
  <PresentationFormat>Široki zaslon</PresentationFormat>
  <Paragraphs>17</Paragraphs>
  <Slides>3</Slides>
  <Notes>3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</vt:i4>
      </vt:variant>
    </vt:vector>
  </HeadingPairs>
  <TitlesOfParts>
    <vt:vector size="9" baseType="lpstr">
      <vt:lpstr>Arial</vt:lpstr>
      <vt:lpstr>Calibri</vt:lpstr>
      <vt:lpstr>Times New Roman</vt:lpstr>
      <vt:lpstr>Trebuchet MS</vt:lpstr>
      <vt:lpstr>Wingdings 3</vt:lpstr>
      <vt:lpstr>Facet</vt:lpstr>
      <vt:lpstr>PowerPoint prezentacija</vt:lpstr>
      <vt:lpstr>PowerPoint prezentacija</vt:lpstr>
      <vt:lpstr>PowerPoint prezentacija</vt:lpstr>
    </vt:vector>
  </TitlesOfParts>
  <Company>IOR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pc-vilibic</dc:creator>
  <cp:lastModifiedBy>Goran Zdunić</cp:lastModifiedBy>
  <cp:revision>1610</cp:revision>
  <cp:lastPrinted>2020-03-19T12:45:17Z</cp:lastPrinted>
  <dcterms:created xsi:type="dcterms:W3CDTF">2007-03-02T12:15:30Z</dcterms:created>
  <dcterms:modified xsi:type="dcterms:W3CDTF">2026-02-02T07:52:25Z</dcterms:modified>
</cp:coreProperties>
</file>