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10"/>
  </p:notesMasterIdLst>
  <p:handoutMasterIdLst>
    <p:handoutMasterId r:id="rId11"/>
  </p:handoutMasterIdLst>
  <p:sldIdLst>
    <p:sldId id="296" r:id="rId2"/>
    <p:sldId id="297" r:id="rId3"/>
    <p:sldId id="299" r:id="rId4"/>
    <p:sldId id="300" r:id="rId5"/>
    <p:sldId id="306" r:id="rId6"/>
    <p:sldId id="304" r:id="rId7"/>
    <p:sldId id="305" r:id="rId8"/>
    <p:sldId id="298" r:id="rId9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0066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4660"/>
  </p:normalViewPr>
  <p:slideViewPr>
    <p:cSldViewPr>
      <p:cViewPr varScale="1">
        <p:scale>
          <a:sx n="118" d="100"/>
          <a:sy n="118" d="100"/>
        </p:scale>
        <p:origin x="11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45092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3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014491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4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694202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5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941892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8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757865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191344" y="3452285"/>
            <a:ext cx="9649072" cy="352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Aktivnost 8: Povećanje </a:t>
            </a:r>
            <a:r>
              <a:rPr lang="hr-HR" sz="2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adaptibilnosti</a:t>
            </a:r>
            <a:r>
              <a:rPr lang="hr-HR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sadnica za pošumljavanje jadranskog obalnog područja u uvjetima klimatskih promjena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Lukrecija Butorac, Goran Jelić, Ivan </a:t>
            </a:r>
            <a:r>
              <a:rPr lang="hr-H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Limić</a:t>
            </a:r>
            <a:r>
              <a:rPr lang="hr-H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Branimir </a:t>
            </a:r>
            <a:r>
              <a:rPr lang="hr-HR" sz="18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Urlić</a:t>
            </a:r>
            <a:r>
              <a:rPr lang="hr-HR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Marko Runjić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endParaRPr lang="hr-HR" sz="2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endParaRPr lang="hr-HR" sz="3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endParaRPr lang="hr-HR" sz="3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0E3D58-BEEB-4EDB-AD73-698E28351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977" y="908720"/>
            <a:ext cx="9145016" cy="1428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Klimatski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hazardi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rizici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u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obalnom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području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Jadrana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njihov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utjecaj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</a:t>
            </a:r>
            <a:r>
              <a:rPr lang="hr-HR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zelenu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tranziciju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plavi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rast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(</a:t>
            </a:r>
            <a:r>
              <a:rPr lang="en-US" altLang="sr-Latn-RS" sz="28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en-US" altLang="sr-Latn-R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)</a:t>
            </a:r>
            <a:endParaRPr lang="hr-HR" altLang="sr-Latn-RS" sz="2800" b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endParaRPr lang="hr-HR" altLang="sr-Latn-RS" sz="280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 lvl="0"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pl-PL" sz="18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Početni sastanak na projektu, 5. veljače 2026. </a:t>
            </a:r>
            <a:endParaRPr lang="en-US" altLang="sr-Latn-RS" sz="280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568709"/>
            <a:ext cx="6763312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Kontekst</a:t>
            </a:r>
          </a:p>
        </p:txBody>
      </p:sp>
      <p:sp>
        <p:nvSpPr>
          <p:cNvPr id="3" name="Pravokutnik 2"/>
          <p:cNvSpPr/>
          <p:nvPr/>
        </p:nvSpPr>
        <p:spPr>
          <a:xfrm>
            <a:off x="191344" y="1525802"/>
            <a:ext cx="7627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Klimatske promjene snažno utječu na šumske ekosustave</a:t>
            </a:r>
          </a:p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Jadransko priobalje posebno osjetljivo</a:t>
            </a:r>
          </a:p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Porast temperatura i sušni periodi</a:t>
            </a:r>
          </a:p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Sve veći problemi s </a:t>
            </a:r>
            <a:r>
              <a:rPr lang="hr-HR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preživljenjem</a:t>
            </a:r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sadnica pri pošumljavanju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AAE840A-3E84-4394-ACF8-8319B1317A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933056"/>
            <a:ext cx="2571945" cy="1751609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50D06B8C-A038-455E-B862-E82E185D9C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4008759"/>
            <a:ext cx="2136351" cy="1600201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9556E11B-A466-404C-AED1-9CEA4A8BDA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4007736"/>
            <a:ext cx="2847975" cy="1600200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8739CA45-0F2E-492B-9038-C3E1FEF10B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2104" y="1689154"/>
            <a:ext cx="3458572" cy="199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33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520" y="371786"/>
            <a:ext cx="6763312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Izazovi pošumljavanja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07368" y="1196753"/>
            <a:ext cx="8229600" cy="1301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Otežana regeneracija šuma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Visok mortalitet sadnica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• Potreba za otpornijim sadnicama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898AAEFF-BE51-4178-B4E3-0CE1FCF346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354" y="3619913"/>
            <a:ext cx="2882230" cy="1921487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E3922218-8E05-4137-A17B-DED0636075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586" y="3606096"/>
            <a:ext cx="2580406" cy="1935305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D81750BA-D65B-48E6-97B2-17DE76E80F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91" y="3606096"/>
            <a:ext cx="2324100" cy="1971675"/>
          </a:xfrm>
          <a:prstGeom prst="rect">
            <a:avLst/>
          </a:prstGeom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3279C90D-BFD3-4307-A27B-1BD5CD290C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82" y="2887364"/>
            <a:ext cx="2041991" cy="272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740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520" y="371786"/>
            <a:ext cx="6763312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Ciljevi</a:t>
            </a:r>
          </a:p>
        </p:txBody>
      </p:sp>
      <p:sp>
        <p:nvSpPr>
          <p:cNvPr id="3" name="Pravokutnik 2"/>
          <p:cNvSpPr/>
          <p:nvPr/>
        </p:nvSpPr>
        <p:spPr>
          <a:xfrm>
            <a:off x="911424" y="1340768"/>
            <a:ext cx="39850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Ispitati učinak sušnog stresa</a:t>
            </a:r>
          </a:p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Procijeniti ulogu kalija</a:t>
            </a:r>
          </a:p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Procijeniti učinak </a:t>
            </a:r>
            <a:r>
              <a:rPr lang="hr-HR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hidrogela</a:t>
            </a:r>
            <a:endParaRPr lang="hr-HR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Definirati optimalne tretmane</a:t>
            </a:r>
          </a:p>
          <a:p>
            <a:endParaRPr lang="hr-HR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Jačanje otpornosti sadnica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F0A677C-FFB0-438E-B21D-99D46FE5B5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53" y="3489077"/>
            <a:ext cx="2808312" cy="210623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3F9677B8-0E0D-43C6-98B5-895F927716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386" y="3489077"/>
            <a:ext cx="1691322" cy="2512308"/>
          </a:xfrm>
          <a:prstGeom prst="rect">
            <a:avLst/>
          </a:prstGeom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C584159F-F68F-4D43-AE37-7B56088CBD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4293" y="1484784"/>
            <a:ext cx="3483256" cy="239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11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520" y="371786"/>
            <a:ext cx="6763312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Metodologija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23392" y="965457"/>
            <a:ext cx="8229600" cy="73535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auto">
              <a:spcAft>
                <a:spcPts val="0"/>
              </a:spcAft>
              <a:buNone/>
              <a:defRPr/>
            </a:pP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• Dvije faze </a:t>
            </a:r>
            <a:r>
              <a:rPr lang="hr-HR" sz="2000" dirty="0">
                <a:solidFill>
                  <a:srgbClr val="002060"/>
                </a:solidFill>
                <a:latin typeface="Calibri"/>
              </a:rPr>
              <a:t>istraživanja 2026.–2029.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hr-HR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• Procjena kratkoročnih i dugoročnih učinaka</a:t>
            </a:r>
          </a:p>
        </p:txBody>
      </p:sp>
      <p:sp>
        <p:nvSpPr>
          <p:cNvPr id="3" name="Pravokutnik 2">
            <a:extLst>
              <a:ext uri="{FF2B5EF4-FFF2-40B4-BE49-F238E27FC236}">
                <a16:creationId xmlns:a16="http://schemas.microsoft.com/office/drawing/2014/main" id="{7F8875D1-6CFE-47B5-B703-6E476DB9D685}"/>
              </a:ext>
            </a:extLst>
          </p:cNvPr>
          <p:cNvSpPr/>
          <p:nvPr/>
        </p:nvSpPr>
        <p:spPr>
          <a:xfrm>
            <a:off x="479376" y="1833258"/>
            <a:ext cx="475252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dirty="0">
                <a:solidFill>
                  <a:srgbClr val="990000"/>
                </a:solidFill>
                <a:latin typeface="Calibri"/>
              </a:rPr>
              <a:t>Rasadnička faza (proljeće 2026-jesen 2027)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dirty="0">
                <a:solidFill>
                  <a:srgbClr val="002060"/>
                </a:solidFill>
                <a:latin typeface="Calibri"/>
              </a:rPr>
              <a:t>• Različite razine dostupnosti vode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dirty="0">
                <a:solidFill>
                  <a:srgbClr val="002060"/>
                </a:solidFill>
                <a:latin typeface="Calibri"/>
              </a:rPr>
              <a:t>• Kontrola, umjereni i jaki stres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dirty="0">
                <a:solidFill>
                  <a:srgbClr val="002060"/>
                </a:solidFill>
                <a:latin typeface="Calibri"/>
              </a:rPr>
              <a:t>• Primjena kalija (da/ne)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pl-PL" dirty="0">
                <a:solidFill>
                  <a:srgbClr val="002060"/>
                </a:solidFill>
                <a:latin typeface="Calibri"/>
              </a:rPr>
              <a:t>• Ukupno 5 tretmana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A68FD979-7A79-4633-A4BD-6778042A0600}"/>
              </a:ext>
            </a:extLst>
          </p:cNvPr>
          <p:cNvSpPr/>
          <p:nvPr/>
        </p:nvSpPr>
        <p:spPr>
          <a:xfrm>
            <a:off x="5663952" y="1833258"/>
            <a:ext cx="6096000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hr-HR" dirty="0">
                <a:solidFill>
                  <a:srgbClr val="990000"/>
                </a:solidFill>
                <a:latin typeface="Calibri"/>
              </a:rPr>
              <a:t>Terenska faza (jesen 2027 – proljeće 2029)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hr-HR" dirty="0">
                <a:solidFill>
                  <a:srgbClr val="002060"/>
                </a:solidFill>
                <a:latin typeface="Calibri"/>
              </a:rPr>
              <a:t>• Presađivanje u prirodne uvjete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hr-HR" dirty="0">
                <a:solidFill>
                  <a:srgbClr val="002060"/>
                </a:solidFill>
                <a:latin typeface="Calibri"/>
              </a:rPr>
              <a:t>• Sadnja s </a:t>
            </a:r>
            <a:r>
              <a:rPr lang="hr-HR" dirty="0" err="1">
                <a:solidFill>
                  <a:srgbClr val="002060"/>
                </a:solidFill>
                <a:latin typeface="Calibri"/>
              </a:rPr>
              <a:t>hidrogelom</a:t>
            </a:r>
            <a:r>
              <a:rPr lang="hr-HR" dirty="0">
                <a:solidFill>
                  <a:srgbClr val="002060"/>
                </a:solidFill>
                <a:latin typeface="Calibri"/>
              </a:rPr>
              <a:t> i bez njega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hr-HR" dirty="0">
                <a:solidFill>
                  <a:srgbClr val="002060"/>
                </a:solidFill>
                <a:latin typeface="Calibri"/>
              </a:rPr>
              <a:t>• Ukupno 10 tretmana</a:t>
            </a:r>
          </a:p>
          <a:p>
            <a:pPr lvl="0" defTabSz="457200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hr-HR" dirty="0">
                <a:solidFill>
                  <a:srgbClr val="002060"/>
                </a:solidFill>
                <a:latin typeface="Calibri"/>
              </a:rPr>
              <a:t>• Testiranje u realnim uvjetima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04CEF16E-8406-42DE-AB48-C81F04E0EB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0267" y="3775654"/>
            <a:ext cx="4425249" cy="2225731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D53FA1F0-CEE0-497D-A10E-CC796D3343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76" y="3727691"/>
            <a:ext cx="2896791" cy="222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090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7192"/>
          </a:xfrm>
        </p:spPr>
        <p:txBody>
          <a:bodyPr>
            <a:normAutofit/>
          </a:bodyPr>
          <a:lstStyle/>
          <a:p>
            <a:r>
              <a:rPr lang="hr-HR" sz="3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Praćenje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579659" y="1268760"/>
            <a:ext cx="6452445" cy="2160240"/>
          </a:xfrm>
        </p:spPr>
        <p:txBody>
          <a:bodyPr>
            <a:noAutofit/>
          </a:bodyPr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hr-HR" sz="1600" dirty="0">
                <a:solidFill>
                  <a:srgbClr val="002060"/>
                </a:solidFill>
                <a:latin typeface="Calibri"/>
              </a:rPr>
              <a:t>• Praćenje mikroklime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hr-HR" sz="1600" dirty="0">
                <a:solidFill>
                  <a:srgbClr val="002060"/>
                </a:solidFill>
                <a:latin typeface="Calibri"/>
              </a:rPr>
              <a:t>• Praćenje: - morfoloških svojstava (rasadnička i terenska faza pokusa)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hr-HR" sz="1600" dirty="0">
                <a:solidFill>
                  <a:srgbClr val="002060"/>
                </a:solidFill>
                <a:latin typeface="Calibri"/>
              </a:rPr>
              <a:t>                     - fizioloških svojstava (rasadnička i terenska faza pokusa)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hr-HR" sz="1600" dirty="0">
                <a:solidFill>
                  <a:srgbClr val="002060"/>
                </a:solidFill>
                <a:latin typeface="Calibri"/>
              </a:rPr>
              <a:t>                     - biokemijskih svojstava (rasadnička i terenska faza pokusa)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endParaRPr lang="hr-HR" sz="1600" dirty="0">
              <a:solidFill>
                <a:srgbClr val="002060"/>
              </a:solidFill>
              <a:latin typeface="Calibri"/>
            </a:endParaRP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hr-HR" sz="1600" dirty="0">
                <a:solidFill>
                  <a:srgbClr val="002060"/>
                </a:solidFill>
                <a:latin typeface="Calibri"/>
              </a:rPr>
              <a:t>• Usporedba tretmana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hr-HR" sz="1600" dirty="0">
                <a:solidFill>
                  <a:srgbClr val="002060"/>
                </a:solidFill>
                <a:latin typeface="Calibri"/>
              </a:rPr>
              <a:t>• Procjena otpornosti</a:t>
            </a:r>
          </a:p>
          <a:p>
            <a:endParaRPr lang="hr-HR" sz="1600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82FF559-F58F-4FFB-927E-781CD4B3CD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774" y="628235"/>
            <a:ext cx="4306098" cy="256011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D5E7695-FE78-4096-BB1B-6B65392663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96" y="3699078"/>
            <a:ext cx="2985412" cy="2311101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029A69C-F817-47C5-93C3-73C8674889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293096"/>
            <a:ext cx="2227515" cy="1496383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93F4CAAC-25DB-4A1F-AAD6-B8A9A1268F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684" y="3751746"/>
            <a:ext cx="2384248" cy="225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105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Očekivani rezultati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677334" y="1628800"/>
            <a:ext cx="4770594" cy="1320801"/>
          </a:xfrm>
        </p:spPr>
        <p:txBody>
          <a:bodyPr/>
          <a:lstStyle/>
          <a:p>
            <a:pPr marL="0" indent="0">
              <a:buNone/>
            </a:pPr>
            <a:r>
              <a:rPr lang="hr-HR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Smjernice za otpornije sadnice</a:t>
            </a:r>
          </a:p>
          <a:p>
            <a:pPr marL="0" indent="0">
              <a:buNone/>
            </a:pPr>
            <a:r>
              <a:rPr lang="hr-HR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Veća stopa preživljavanja</a:t>
            </a:r>
          </a:p>
          <a:p>
            <a:pPr marL="0" indent="0">
              <a:buNone/>
            </a:pPr>
            <a:r>
              <a:rPr lang="hr-HR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Bolja prilagodba klimatskim ekstremima</a:t>
            </a:r>
          </a:p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D2A741E-4414-4D43-8AB9-99696DDD3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429724"/>
            <a:ext cx="3147551" cy="2094552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6B060FE-4C79-4D4D-948B-A7B2291382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078245"/>
            <a:ext cx="3693027" cy="244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24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13" name="AutoShape 2" descr="Home">
            <a:extLst>
              <a:ext uri="{FF2B5EF4-FFF2-40B4-BE49-F238E27FC236}">
                <a16:creationId xmlns:a16="http://schemas.microsoft.com/office/drawing/2014/main" id="{933D4F71-1396-40D6-AB85-F3ED968C52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kstniOkvir 2"/>
          <p:cNvSpPr txBox="1"/>
          <p:nvPr/>
        </p:nvSpPr>
        <p:spPr>
          <a:xfrm>
            <a:off x="3719736" y="1537491"/>
            <a:ext cx="3304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Hvala na pažnji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9489241-7B87-482F-8FF1-2F7A308948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13" y="2764160"/>
            <a:ext cx="3810000" cy="24765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8E46310-65D2-42BC-AB9B-D94A8560E4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598" y="2746668"/>
            <a:ext cx="3600951" cy="249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950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13430</TotalTime>
  <Words>271</Words>
  <Application>Microsoft Office PowerPoint</Application>
  <PresentationFormat>Široki zaslon</PresentationFormat>
  <Paragraphs>54</Paragraphs>
  <Slides>8</Slides>
  <Notes>6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 3</vt:lpstr>
      <vt:lpstr>Facet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Praćenje</vt:lpstr>
      <vt:lpstr>Očekivani rezultati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Ivica Vilibic</cp:lastModifiedBy>
  <cp:revision>1643</cp:revision>
  <cp:lastPrinted>2020-03-19T12:45:17Z</cp:lastPrinted>
  <dcterms:created xsi:type="dcterms:W3CDTF">2007-03-02T12:15:30Z</dcterms:created>
  <dcterms:modified xsi:type="dcterms:W3CDTF">2026-02-04T14:27:28Z</dcterms:modified>
</cp:coreProperties>
</file>