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72" r:id="rId1"/>
  </p:sldMasterIdLst>
  <p:notesMasterIdLst>
    <p:notesMasterId r:id="rId5"/>
  </p:notesMasterIdLst>
  <p:handoutMasterIdLst>
    <p:handoutMasterId r:id="rId6"/>
  </p:handoutMasterIdLst>
  <p:sldIdLst>
    <p:sldId id="296" r:id="rId2"/>
    <p:sldId id="297" r:id="rId3"/>
    <p:sldId id="298" r:id="rId4"/>
  </p:sldIdLst>
  <p:sldSz cx="12192000" cy="6858000"/>
  <p:notesSz cx="7315200" cy="96012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00"/>
    <a:srgbClr val="660066"/>
    <a:srgbClr val="00FF99"/>
    <a:srgbClr val="FF66FF"/>
    <a:srgbClr val="FF99FF"/>
    <a:srgbClr val="FFFF99"/>
    <a:srgbClr val="FFFFCC"/>
    <a:srgbClr val="FFDC6D"/>
    <a:srgbClr val="C5F8FF"/>
    <a:srgbClr val="CC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33" autoAdjust="0"/>
    <p:restoredTop sz="94660"/>
  </p:normalViewPr>
  <p:slideViewPr>
    <p:cSldViewPr>
      <p:cViewPr varScale="1">
        <p:scale>
          <a:sx n="118" d="100"/>
          <a:sy n="118" d="100"/>
        </p:scale>
        <p:origin x="114" y="12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85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GB" altLang="sr-Latn-RS"/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GB" altLang="sr-Latn-RS"/>
          </a:p>
        </p:txBody>
      </p:sp>
      <p:sp>
        <p:nvSpPr>
          <p:cNvPr id="788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GB" altLang="sr-Latn-RS"/>
          </a:p>
        </p:txBody>
      </p:sp>
      <p:sp>
        <p:nvSpPr>
          <p:cNvPr id="788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C480E058-C893-4AF9-90C7-B417FD5FE186}" type="slidenum">
              <a:rPr lang="en-GB" altLang="sr-Latn-RS"/>
              <a:pPr>
                <a:defRPr/>
              </a:pPr>
              <a:t>‹#›</a:t>
            </a:fld>
            <a:endParaRPr lang="en-GB" altLang="sr-Latn-RS"/>
          </a:p>
        </p:txBody>
      </p:sp>
    </p:spTree>
    <p:extLst>
      <p:ext uri="{BB962C8B-B14F-4D97-AF65-F5344CB8AC3E}">
        <p14:creationId xmlns:p14="http://schemas.microsoft.com/office/powerpoint/2010/main" val="34722291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GB" altLang="sr-Latn-RS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GB" altLang="sr-Latn-R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57200" y="720725"/>
            <a:ext cx="64008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798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838" y="4560888"/>
            <a:ext cx="5851525" cy="4319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sr-Latn-RS" noProof="0"/>
              <a:t>Kliknite da biste uredili stilove teksta matrice</a:t>
            </a:r>
          </a:p>
          <a:p>
            <a:pPr lvl="1"/>
            <a:r>
              <a:rPr lang="en-GB" altLang="sr-Latn-RS" noProof="0"/>
              <a:t>Druga razina</a:t>
            </a:r>
          </a:p>
          <a:p>
            <a:pPr lvl="2"/>
            <a:r>
              <a:rPr lang="en-GB" altLang="sr-Latn-RS" noProof="0"/>
              <a:t>Treća razina</a:t>
            </a:r>
          </a:p>
          <a:p>
            <a:pPr lvl="3"/>
            <a:r>
              <a:rPr lang="en-GB" altLang="sr-Latn-RS" noProof="0"/>
              <a:t>Četvrta razina</a:t>
            </a:r>
          </a:p>
          <a:p>
            <a:pPr lvl="4"/>
            <a:r>
              <a:rPr lang="en-GB" altLang="sr-Latn-RS" noProof="0"/>
              <a:t>Peta razina</a:t>
            </a:r>
          </a:p>
        </p:txBody>
      </p:sp>
      <p:sp>
        <p:nvSpPr>
          <p:cNvPr id="798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GB" altLang="sr-Latn-RS"/>
          </a:p>
        </p:txBody>
      </p:sp>
      <p:sp>
        <p:nvSpPr>
          <p:cNvPr id="798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D9EC2F8-8540-44BE-907F-63F62CA0707A}" type="slidenum">
              <a:rPr lang="en-GB" altLang="sr-Latn-RS"/>
              <a:pPr>
                <a:defRPr/>
              </a:pPr>
              <a:t>‹#›</a:t>
            </a:fld>
            <a:endParaRPr lang="en-GB" altLang="sr-Latn-RS"/>
          </a:p>
        </p:txBody>
      </p:sp>
    </p:spTree>
    <p:extLst>
      <p:ext uri="{BB962C8B-B14F-4D97-AF65-F5344CB8AC3E}">
        <p14:creationId xmlns:p14="http://schemas.microsoft.com/office/powerpoint/2010/main" val="41335777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84225" indent="-301625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208088" indent="-2413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90688" indent="-2413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174875" indent="-2413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6320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0892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5464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0036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7435151E-BCE4-490B-85DD-0B13EE8765D6}" type="slidenum">
              <a:rPr lang="en-GB" altLang="sr-Latn-RS" sz="1300" smtClean="0">
                <a:latin typeface="Arial" panose="020B0604020202020204" pitchFamily="34" charset="0"/>
              </a:rPr>
              <a:pPr/>
              <a:t>1</a:t>
            </a:fld>
            <a:endParaRPr lang="en-GB" altLang="sr-Latn-RS" sz="1300">
              <a:latin typeface="Arial" panose="020B0604020202020204" pitchFamily="34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57200" y="720725"/>
            <a:ext cx="6400800" cy="3600450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altLang="sr-Latn-RS"/>
          </a:p>
        </p:txBody>
      </p:sp>
    </p:spTree>
    <p:extLst>
      <p:ext uri="{BB962C8B-B14F-4D97-AF65-F5344CB8AC3E}">
        <p14:creationId xmlns:p14="http://schemas.microsoft.com/office/powerpoint/2010/main" val="38056416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84225" indent="-301625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208088" indent="-2413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90688" indent="-2413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174875" indent="-2413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6320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0892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5464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0036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7435151E-BCE4-490B-85DD-0B13EE8765D6}" type="slidenum">
              <a:rPr lang="en-GB" altLang="sr-Latn-RS" sz="1300" smtClean="0">
                <a:latin typeface="Arial" panose="020B0604020202020204" pitchFamily="34" charset="0"/>
              </a:rPr>
              <a:pPr/>
              <a:t>2</a:t>
            </a:fld>
            <a:endParaRPr lang="en-GB" altLang="sr-Latn-RS" sz="1300">
              <a:latin typeface="Arial" panose="020B0604020202020204" pitchFamily="34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57200" y="720725"/>
            <a:ext cx="6400800" cy="3600450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altLang="sr-Latn-RS"/>
          </a:p>
        </p:txBody>
      </p:sp>
    </p:spTree>
    <p:extLst>
      <p:ext uri="{BB962C8B-B14F-4D97-AF65-F5344CB8AC3E}">
        <p14:creationId xmlns:p14="http://schemas.microsoft.com/office/powerpoint/2010/main" val="34450925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84225" indent="-301625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208088" indent="-2413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90688" indent="-2413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174875" indent="-2413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6320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0892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5464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0036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7435151E-BCE4-490B-85DD-0B13EE8765D6}" type="slidenum">
              <a:rPr lang="en-GB" altLang="sr-Latn-RS" sz="1300" smtClean="0">
                <a:latin typeface="Arial" panose="020B0604020202020204" pitchFamily="34" charset="0"/>
              </a:rPr>
              <a:pPr/>
              <a:t>3</a:t>
            </a:fld>
            <a:endParaRPr lang="en-GB" altLang="sr-Latn-RS" sz="1300">
              <a:latin typeface="Arial" panose="020B0604020202020204" pitchFamily="34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57200" y="720725"/>
            <a:ext cx="6400800" cy="3600450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altLang="sr-Latn-RS"/>
          </a:p>
        </p:txBody>
      </p:sp>
    </p:spTree>
    <p:extLst>
      <p:ext uri="{BB962C8B-B14F-4D97-AF65-F5344CB8AC3E}">
        <p14:creationId xmlns:p14="http://schemas.microsoft.com/office/powerpoint/2010/main" val="7578654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0DF921-0A43-4B2E-92F6-EF572F2EB781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23894733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BF4975-2B8D-4980-BB83-A01F6C98851F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38601119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BF4975-2B8D-4980-BB83-A01F6C98851F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653179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BF4975-2B8D-4980-BB83-A01F6C98851F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32911983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BF4975-2B8D-4980-BB83-A01F6C98851F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53780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BF4975-2B8D-4980-BB83-A01F6C98851F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24011933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0BBFE6-9337-4332-A047-75760AF018AB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15931176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3B2A0E-D45B-4250-9AD2-80EFE2847200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8259819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8E74C7-2D07-433A-961C-46FE2D491C99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29984957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0D927E-4487-4658-BCEA-C981ED77E78D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286751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C0C3E9-02AF-4AC0-A07C-200C62E7C924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17973178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24150D-38DF-4F06-8136-0C5CF35ADBEB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29715959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657AB4-4716-4FAE-A068-2C9CFA521F0A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10902220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30D8DE-CE0C-4854-9145-D573CDC58DB7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19885024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6A9F721-E14C-463E-8BA7-94B045056199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14556494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7061D4-D100-4096-A8EB-11D87EC38211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28204042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3EBF4975-2B8D-4980-BB83-A01F6C98851F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30285754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73" r:id="rId1"/>
    <p:sldLayoutId id="2147484174" r:id="rId2"/>
    <p:sldLayoutId id="2147484175" r:id="rId3"/>
    <p:sldLayoutId id="2147484176" r:id="rId4"/>
    <p:sldLayoutId id="2147484177" r:id="rId5"/>
    <p:sldLayoutId id="2147484178" r:id="rId6"/>
    <p:sldLayoutId id="2147484179" r:id="rId7"/>
    <p:sldLayoutId id="2147484180" r:id="rId8"/>
    <p:sldLayoutId id="2147484181" r:id="rId9"/>
    <p:sldLayoutId id="2147484182" r:id="rId10"/>
    <p:sldLayoutId id="2147484183" r:id="rId11"/>
    <p:sldLayoutId id="2147484184" r:id="rId12"/>
    <p:sldLayoutId id="2147484185" r:id="rId13"/>
    <p:sldLayoutId id="2147484186" r:id="rId14"/>
    <p:sldLayoutId id="2147484187" r:id="rId15"/>
    <p:sldLayoutId id="214748418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jpg"/><Relationship Id="rId5" Type="http://schemas.openxmlformats.org/officeDocument/2006/relationships/image" Target="../media/image7.jp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ubtitle 2">
            <a:extLst>
              <a:ext uri="{FF2B5EF4-FFF2-40B4-BE49-F238E27FC236}">
                <a16:creationId xmlns:a16="http://schemas.microsoft.com/office/drawing/2014/main" id="{3F12E762-519A-462E-9EA4-029172CE5409}"/>
              </a:ext>
            </a:extLst>
          </p:cNvPr>
          <p:cNvSpPr txBox="1"/>
          <p:nvPr/>
        </p:nvSpPr>
        <p:spPr bwMode="auto">
          <a:xfrm>
            <a:off x="1199456" y="2091867"/>
            <a:ext cx="7416824" cy="3111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9pPr>
          </a:lstStyle>
          <a:p>
            <a:pPr algn="ctr">
              <a:lnSpc>
                <a:spcPct val="85000"/>
              </a:lnSpc>
              <a:spcBef>
                <a:spcPts val="0"/>
              </a:spcBef>
              <a:spcAft>
                <a:spcPts val="2400"/>
              </a:spcAft>
              <a:defRPr/>
            </a:pPr>
            <a:r>
              <a:rPr lang="hr-HR" sz="3000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Aktivnost 10: Analiza utjecaja klimatskih promjena na turizam priobalnog područja</a:t>
            </a:r>
          </a:p>
          <a:p>
            <a:pPr algn="ctr">
              <a:lnSpc>
                <a:spcPct val="85000"/>
              </a:lnSpc>
              <a:spcBef>
                <a:spcPts val="0"/>
              </a:spcBef>
              <a:spcAft>
                <a:spcPts val="2400"/>
              </a:spcAft>
              <a:defRPr/>
            </a:pPr>
            <a:r>
              <a:rPr lang="hr-HR" sz="2200" i="1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Početni sastanak na projektu, 5. veljače 2026. </a:t>
            </a:r>
          </a:p>
          <a:p>
            <a:pPr algn="ctr">
              <a:lnSpc>
                <a:spcPct val="85000"/>
              </a:lnSpc>
              <a:spcBef>
                <a:spcPts val="0"/>
              </a:spcBef>
              <a:spcAft>
                <a:spcPts val="1200"/>
              </a:spcAft>
              <a:defRPr/>
            </a:pPr>
            <a:r>
              <a:rPr lang="hr-HR" sz="2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Ivica </a:t>
            </a:r>
            <a:r>
              <a:rPr lang="hr-HR" sz="2600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Vilibić</a:t>
            </a:r>
            <a:r>
              <a:rPr lang="hr-HR" sz="2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hr-HR" sz="26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ivilibic@irb.hr</a:t>
            </a:r>
          </a:p>
          <a:p>
            <a:pPr algn="ctr">
              <a:lnSpc>
                <a:spcPct val="85000"/>
              </a:lnSpc>
              <a:spcBef>
                <a:spcPts val="0"/>
              </a:spcBef>
              <a:spcAft>
                <a:spcPts val="1200"/>
              </a:spcAft>
              <a:defRPr/>
            </a:pPr>
            <a:r>
              <a:rPr lang="hr-HR" sz="2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Institut za jadranske kulture i melioraciju krša</a:t>
            </a:r>
          </a:p>
          <a:p>
            <a:pPr algn="ctr">
              <a:lnSpc>
                <a:spcPct val="85000"/>
              </a:lnSpc>
              <a:spcBef>
                <a:spcPts val="0"/>
              </a:spcBef>
              <a:spcAft>
                <a:spcPts val="1200"/>
              </a:spcAft>
              <a:defRPr/>
            </a:pPr>
            <a:r>
              <a:rPr lang="hr-HR" sz="2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Institut Ruđer Bošković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A00E3D58-BEEB-4EDB-AD73-698E283517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7448" y="397447"/>
            <a:ext cx="7560840" cy="11943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9pPr>
          </a:lstStyle>
          <a:p>
            <a:pPr algn="ctr" eaLnBrk="1" hangingPunct="1">
              <a:lnSpc>
                <a:spcPct val="85000"/>
              </a:lnSpc>
              <a:spcAft>
                <a:spcPts val="0"/>
              </a:spcAft>
              <a:defRPr/>
            </a:pP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Klimatski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hazardi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i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rizici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u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obalnom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području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Jadrana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i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njihov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utjecaj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na</a:t>
            </a:r>
            <a:r>
              <a:rPr lang="hr-HR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zelenu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tranziciju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i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plavi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rast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(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AdriaClimRisk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)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70B5A29A-AD10-430E-9575-545FA7172858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01385"/>
            <a:ext cx="4896485" cy="856615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A355C932-AD66-4A20-BED0-35ADE634F8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43098" y="6095894"/>
            <a:ext cx="4848902" cy="762106"/>
          </a:xfrm>
          <a:prstGeom prst="rect">
            <a:avLst/>
          </a:prstGeom>
        </p:spPr>
      </p:pic>
      <p:pic>
        <p:nvPicPr>
          <p:cNvPr id="4098" name="Picture 2" descr="Ministarstvo turizma i sporta Republike Hrvatske - Croatian tourism brand  recognisability increases 50%">
            <a:extLst>
              <a:ext uri="{FF2B5EF4-FFF2-40B4-BE49-F238E27FC236}">
                <a16:creationId xmlns:a16="http://schemas.microsoft.com/office/drawing/2014/main" id="{53457D7D-BAB8-4B1C-B0D7-097EF3BBCE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8368" y="960364"/>
            <a:ext cx="2564388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Experience Croatia.... your memories are on us!&quot;, slogan kojim se promovira  posezona - DubrovnikNet">
            <a:extLst>
              <a:ext uri="{FF2B5EF4-FFF2-40B4-BE49-F238E27FC236}">
                <a16:creationId xmlns:a16="http://schemas.microsoft.com/office/drawing/2014/main" id="{49822DEE-D83E-43B6-9817-E579ECD903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8288" y="3188767"/>
            <a:ext cx="3072268" cy="2410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lika 5">
            <a:extLst>
              <a:ext uri="{FF2B5EF4-FFF2-40B4-BE49-F238E27FC236}">
                <a16:creationId xmlns:a16="http://schemas.microsoft.com/office/drawing/2014/main" id="{70B5A29A-AD10-430E-9575-545FA7172858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01385"/>
            <a:ext cx="4896485" cy="856615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A355C932-AD66-4A20-BED0-35ADE634F8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43098" y="6095894"/>
            <a:ext cx="4848902" cy="76210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DEA1098-13A2-4178-8449-FE45678179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5520" y="371786"/>
            <a:ext cx="6763312" cy="461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9pPr>
          </a:lstStyle>
          <a:p>
            <a:pPr algn="ctr" eaLnBrk="1" hangingPunct="1">
              <a:lnSpc>
                <a:spcPct val="85000"/>
              </a:lnSpc>
              <a:spcAft>
                <a:spcPts val="1200"/>
              </a:spcAft>
              <a:defRPr/>
            </a:pPr>
            <a:r>
              <a:rPr lang="hr-HR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Aktivnost 10: prosinac 2026. – lipanj 2029.</a:t>
            </a:r>
          </a:p>
        </p:txBody>
      </p:sp>
      <p:sp>
        <p:nvSpPr>
          <p:cNvPr id="8" name="Pravokutnik 7">
            <a:extLst>
              <a:ext uri="{FF2B5EF4-FFF2-40B4-BE49-F238E27FC236}">
                <a16:creationId xmlns:a16="http://schemas.microsoft.com/office/drawing/2014/main" id="{3E9B9C99-57ED-4D4E-895F-32BC8BE02E92}"/>
              </a:ext>
            </a:extLst>
          </p:cNvPr>
          <p:cNvSpPr/>
          <p:nvPr/>
        </p:nvSpPr>
        <p:spPr>
          <a:xfrm>
            <a:off x="551385" y="1052736"/>
            <a:ext cx="6840760" cy="454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hr-HR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 okviru ove aktivnosti predlažu se sljedeći ciljevi i konkretne istraživačke aktivnosti:</a:t>
            </a:r>
          </a:p>
          <a:p>
            <a:pPr marL="342900" indent="-342900">
              <a:lnSpc>
                <a:spcPct val="90000"/>
              </a:lnSpc>
              <a:spcAft>
                <a:spcPts val="600"/>
              </a:spcAft>
              <a:buAutoNum type="arabicPeriod"/>
            </a:pPr>
            <a:r>
              <a:rPr lang="hr-HR" sz="1400" dirty="0">
                <a:solidFill>
                  <a:srgbClr val="99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Analiza vremenskih uvjeta relevantnih za turizam </a:t>
            </a:r>
            <a:r>
              <a:rPr lang="hr-HR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 obalnim regijama Jadrana, koristeći podatke iz </a:t>
            </a:r>
            <a:r>
              <a:rPr lang="hr-HR" sz="1400" dirty="0" err="1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reanaliza</a:t>
            </a:r>
            <a:r>
              <a:rPr lang="hr-HR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(ERA5), klimatoloških postaja i satelitskih proizvoda. U fokusu će biti varijable poput temperature zraka, oborina, vlažnosti, indeksa toplinskog stresa (UTCI) i morskih toplinskih valova.</a:t>
            </a:r>
          </a:p>
          <a:p>
            <a:pPr marL="342900" indent="-342900">
              <a:lnSpc>
                <a:spcPct val="90000"/>
              </a:lnSpc>
              <a:spcAft>
                <a:spcPts val="600"/>
              </a:spcAft>
              <a:buAutoNum type="arabicPeriod"/>
            </a:pPr>
            <a:r>
              <a:rPr lang="hr-HR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Korištenje klimatskih projekcija (npr. Euro-CORDEX, Med-CORDEX) kako bi se kvantificirale </a:t>
            </a:r>
            <a:r>
              <a:rPr lang="hr-HR" sz="1400" dirty="0">
                <a:solidFill>
                  <a:srgbClr val="99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promjene sezonskih i ekstremnih klimatskih uvjeta</a:t>
            </a:r>
            <a:r>
              <a:rPr lang="hr-HR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za ključna buduća razdoblja (2041.–2070., 2071.–2100.) i prema različitim scenarijima emisija stakleničkih plinova (SSP scenariji).</a:t>
            </a:r>
          </a:p>
          <a:p>
            <a:pPr marL="342900" indent="-342900">
              <a:lnSpc>
                <a:spcPct val="90000"/>
              </a:lnSpc>
              <a:spcAft>
                <a:spcPts val="600"/>
              </a:spcAft>
              <a:buAutoNum type="arabicPeriod"/>
            </a:pPr>
            <a:r>
              <a:rPr lang="hr-HR" sz="1400" dirty="0">
                <a:solidFill>
                  <a:srgbClr val="99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Konstrukcija klimatskog turističkog indeksa (CTI)</a:t>
            </a:r>
            <a:r>
              <a:rPr lang="hr-HR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i sličnih pokazatelja koji ocjenjuju klimatološke uvjete iz perspektive turista. Ovi indeksi omogućuju kvantifikaciju pogodnosti klime za različite tipove turizma (npr. sunce i more, aktivni turizam, kulturni turizam) i njihovu promjenu u budućim klimatskim uvjetima.</a:t>
            </a:r>
          </a:p>
          <a:p>
            <a:pPr marL="342900" indent="-342900">
              <a:lnSpc>
                <a:spcPct val="90000"/>
              </a:lnSpc>
              <a:spcAft>
                <a:spcPts val="600"/>
              </a:spcAft>
              <a:buAutoNum type="arabicPeriod"/>
            </a:pPr>
            <a:r>
              <a:rPr lang="hr-HR" sz="1400" dirty="0">
                <a:solidFill>
                  <a:srgbClr val="99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Analiza </a:t>
            </a:r>
            <a:r>
              <a:rPr lang="hr-HR" sz="1400" dirty="0" err="1">
                <a:solidFill>
                  <a:srgbClr val="99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sezonalnosti</a:t>
            </a:r>
            <a:r>
              <a:rPr lang="hr-HR" sz="1400" dirty="0">
                <a:solidFill>
                  <a:srgbClr val="99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i prilagodbe turističke potražnje</a:t>
            </a:r>
            <a:r>
              <a:rPr lang="hr-HR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uz povezivanje klimatskih pokazatelja s podacima o dolascima i noćenjima turista. Istražit će se pomaci u početku i završetku glavne turističke sezone te potencijal za proširenje izvan ljetnih mjeseci.</a:t>
            </a:r>
          </a:p>
          <a:p>
            <a:pPr marL="342900" indent="-342900">
              <a:lnSpc>
                <a:spcPct val="90000"/>
              </a:lnSpc>
              <a:spcAft>
                <a:spcPts val="600"/>
              </a:spcAft>
              <a:buAutoNum type="arabicPeriod"/>
            </a:pPr>
            <a:r>
              <a:rPr lang="hr-HR" sz="1400" dirty="0">
                <a:solidFill>
                  <a:srgbClr val="99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Prijedlog mogućih razvoja scenarija prilagodbe turizma klimatskim promjenama</a:t>
            </a:r>
            <a:r>
              <a:rPr lang="hr-HR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uključujući: (a) razvoj alternativnih oblika turizma manje osjetljivih na ljetne uvjete (npr. kulturni i ruralni turizam), (b) promicanje održivih turističkih praksi i energetske učinkovitosti u smještaju, (c) informiranje turista o klimatskim uvjetima i prilagodbenim mjerama</a:t>
            </a:r>
          </a:p>
        </p:txBody>
      </p:sp>
      <p:pic>
        <p:nvPicPr>
          <p:cNvPr id="3074" name="Picture 2" descr="Top 4 types of tourism that are on the rise">
            <a:extLst>
              <a:ext uri="{FF2B5EF4-FFF2-40B4-BE49-F238E27FC236}">
                <a16:creationId xmlns:a16="http://schemas.microsoft.com/office/drawing/2014/main" id="{C87847B4-AA40-43D1-B49E-8E618D28F0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8248" y="3975914"/>
            <a:ext cx="3599615" cy="1692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OP28: is the UN climate process ignoring the tourism sector?">
            <a:extLst>
              <a:ext uri="{FF2B5EF4-FFF2-40B4-BE49-F238E27FC236}">
                <a16:creationId xmlns:a16="http://schemas.microsoft.com/office/drawing/2014/main" id="{A4350D01-4411-4447-B46E-AEEFAA5E9F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3870" y="1124744"/>
            <a:ext cx="3862730" cy="2560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22339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lika 5">
            <a:extLst>
              <a:ext uri="{FF2B5EF4-FFF2-40B4-BE49-F238E27FC236}">
                <a16:creationId xmlns:a16="http://schemas.microsoft.com/office/drawing/2014/main" id="{70B5A29A-AD10-430E-9575-545FA7172858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01385"/>
            <a:ext cx="4896485" cy="856615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A355C932-AD66-4A20-BED0-35ADE634F8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43098" y="6095894"/>
            <a:ext cx="4848902" cy="762106"/>
          </a:xfrm>
          <a:prstGeom prst="rect">
            <a:avLst/>
          </a:prstGeom>
        </p:spPr>
      </p:pic>
      <p:sp>
        <p:nvSpPr>
          <p:cNvPr id="13" name="AutoShape 2" descr="Home">
            <a:extLst>
              <a:ext uri="{FF2B5EF4-FFF2-40B4-BE49-F238E27FC236}">
                <a16:creationId xmlns:a16="http://schemas.microsoft.com/office/drawing/2014/main" id="{933D4F71-1396-40D6-AB85-F3ED968C527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8" name="Slika 17">
            <a:extLst>
              <a:ext uri="{FF2B5EF4-FFF2-40B4-BE49-F238E27FC236}">
                <a16:creationId xmlns:a16="http://schemas.microsoft.com/office/drawing/2014/main" id="{111694EE-DE97-40D0-B4CD-4E84E916CA8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40" y="144016"/>
            <a:ext cx="6537604" cy="5445224"/>
          </a:xfrm>
          <a:prstGeom prst="rect">
            <a:avLst/>
          </a:prstGeom>
        </p:spPr>
      </p:pic>
      <p:pic>
        <p:nvPicPr>
          <p:cNvPr id="20" name="Slika 19">
            <a:extLst>
              <a:ext uri="{FF2B5EF4-FFF2-40B4-BE49-F238E27FC236}">
                <a16:creationId xmlns:a16="http://schemas.microsoft.com/office/drawing/2014/main" id="{DF283BCE-104E-4F85-BF51-A7A011F0E56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4072" y="144016"/>
            <a:ext cx="4771162" cy="5739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595012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12940</TotalTime>
  <Words>319</Words>
  <Application>Microsoft Office PowerPoint</Application>
  <PresentationFormat>Široki zaslon</PresentationFormat>
  <Paragraphs>16</Paragraphs>
  <Slides>3</Slides>
  <Notes>3</Notes>
  <HiddenSlides>0</HiddenSlides>
  <MMClips>0</MMClips>
  <ScaleCrop>false</ScaleCrop>
  <HeadingPairs>
    <vt:vector size="6" baseType="variant">
      <vt:variant>
        <vt:lpstr>Korišteni fontovi</vt:lpstr>
      </vt:variant>
      <vt:variant>
        <vt:i4>5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3</vt:i4>
      </vt:variant>
    </vt:vector>
  </HeadingPairs>
  <TitlesOfParts>
    <vt:vector size="9" baseType="lpstr">
      <vt:lpstr>Arial</vt:lpstr>
      <vt:lpstr>Calibri</vt:lpstr>
      <vt:lpstr>Times New Roman</vt:lpstr>
      <vt:lpstr>Trebuchet MS</vt:lpstr>
      <vt:lpstr>Wingdings 3</vt:lpstr>
      <vt:lpstr>Facet</vt:lpstr>
      <vt:lpstr>PowerPoint prezentacija</vt:lpstr>
      <vt:lpstr>PowerPoint prezentacija</vt:lpstr>
      <vt:lpstr>PowerPoint prezentacija</vt:lpstr>
    </vt:vector>
  </TitlesOfParts>
  <Company>IOR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pc-vilibic</dc:creator>
  <cp:lastModifiedBy>Ivica Vilibic</cp:lastModifiedBy>
  <cp:revision>1607</cp:revision>
  <cp:lastPrinted>2020-03-19T12:45:17Z</cp:lastPrinted>
  <dcterms:created xsi:type="dcterms:W3CDTF">2007-03-02T12:15:30Z</dcterms:created>
  <dcterms:modified xsi:type="dcterms:W3CDTF">2026-01-26T14:12:51Z</dcterms:modified>
</cp:coreProperties>
</file>