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4"/>
  </p:notesMasterIdLst>
  <p:handoutMasterIdLst>
    <p:handoutMasterId r:id="rId5"/>
  </p:handoutMasterIdLst>
  <p:sldIdLst>
    <p:sldId id="296" r:id="rId2"/>
    <p:sldId id="297" r:id="rId3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660066"/>
    <a:srgbClr val="00FF99"/>
    <a:srgbClr val="FF66FF"/>
    <a:srgbClr val="FF99FF"/>
    <a:srgbClr val="FFFF99"/>
    <a:srgbClr val="FFFFCC"/>
    <a:srgbClr val="FFDC6D"/>
    <a:srgbClr val="C5F8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3" autoAdjust="0"/>
    <p:restoredTop sz="94660"/>
  </p:normalViewPr>
  <p:slideViewPr>
    <p:cSldViewPr>
      <p:cViewPr varScale="1">
        <p:scale>
          <a:sx n="118" d="100"/>
          <a:sy n="118" d="100"/>
        </p:scale>
        <p:origin x="11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80E058-C893-4AF9-90C7-B417FD5FE186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2229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 noProof="0"/>
              <a:t>Kliknite da biste uredili stilove teksta matrice</a:t>
            </a:r>
          </a:p>
          <a:p>
            <a:pPr lvl="1"/>
            <a:r>
              <a:rPr lang="en-GB" altLang="sr-Latn-RS" noProof="0"/>
              <a:t>Druga razina</a:t>
            </a:r>
          </a:p>
          <a:p>
            <a:pPr lvl="2"/>
            <a:r>
              <a:rPr lang="en-GB" altLang="sr-Latn-RS" noProof="0"/>
              <a:t>Treća razina</a:t>
            </a:r>
          </a:p>
          <a:p>
            <a:pPr lvl="3"/>
            <a:r>
              <a:rPr lang="en-GB" altLang="sr-Latn-RS" noProof="0"/>
              <a:t>Četvrta razina</a:t>
            </a:r>
          </a:p>
          <a:p>
            <a:pPr lvl="4"/>
            <a:r>
              <a:rPr lang="en-GB" altLang="sr-Latn-RS" noProof="0"/>
              <a:t>Peta razina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9EC2F8-8540-44BE-907F-63F62CA0707A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357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1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80564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2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45092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DF921-0A43-4B2E-92F6-EF572F2EB78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8947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6011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1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91198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537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1193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BBFE6-9337-4332-A047-75760AF018A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311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B2A0E-D45B-4250-9AD2-80EFE2847200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59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E74C7-2D07-433A-961C-46FE2D491C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9849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D927E-4487-4658-BCEA-C981ED77E78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675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C0C3E9-02AF-4AC0-A07C-200C62E7C924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9731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4150D-38DF-4F06-8136-0C5CF35ADBE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159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57AB4-4716-4FAE-A068-2C9CFA521F0A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9022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0D8DE-CE0C-4854-9145-D573CDC58DB7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8850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9F721-E14C-463E-8BA7-94B0450561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5564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061D4-D100-4096-A8EB-11D87EC3821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204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0285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>
            <a:extLst>
              <a:ext uri="{FF2B5EF4-FFF2-40B4-BE49-F238E27FC236}">
                <a16:creationId xmlns:a16="http://schemas.microsoft.com/office/drawing/2014/main" id="{3F12E762-519A-462E-9EA4-029172CE5409}"/>
              </a:ext>
            </a:extLst>
          </p:cNvPr>
          <p:cNvSpPr txBox="1"/>
          <p:nvPr/>
        </p:nvSpPr>
        <p:spPr bwMode="auto">
          <a:xfrm>
            <a:off x="1199456" y="2091867"/>
            <a:ext cx="7416824" cy="271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3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Aktivnost 13: Upravljanje projektom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2200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Početni sastanak na projektu, 5. veljače 2026. 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Ivica </a:t>
            </a:r>
            <a:r>
              <a:rPr lang="hr-HR" sz="2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Vilibić</a:t>
            </a: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ivilibic@irb.hr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za jadranske kulture i melioraciju krša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Ruđer Bošković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0E3D58-BEEB-4EDB-AD73-698E28351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448" y="397447"/>
            <a:ext cx="7560840" cy="119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Klimatski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hazardi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rizici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u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obalnom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području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Jadrana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njihov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utjecaj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na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zelenu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tranziciju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plavi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rast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(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)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4" name="AutoShape 4" descr="The Exact Amount of Money it Takes to Make a Person Happy Just Got an Update">
            <a:extLst>
              <a:ext uri="{FF2B5EF4-FFF2-40B4-BE49-F238E27FC236}">
                <a16:creationId xmlns:a16="http://schemas.microsoft.com/office/drawing/2014/main" id="{FE5DB94D-874E-45BF-89E4-0EB3C5138C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The Exact Amount of Money it Takes to Make a Person Happy Just Got an Update">
            <a:extLst>
              <a:ext uri="{FF2B5EF4-FFF2-40B4-BE49-F238E27FC236}">
                <a16:creationId xmlns:a16="http://schemas.microsoft.com/office/drawing/2014/main" id="{A018FDCF-304B-4C9E-A4BF-240D78C0B2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B8A3B51-C57D-4805-9C40-92AC152DBD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2711" y="1198550"/>
            <a:ext cx="2834660" cy="1889773"/>
          </a:xfrm>
          <a:prstGeom prst="rect">
            <a:avLst/>
          </a:prstGeom>
        </p:spPr>
      </p:pic>
      <p:pic>
        <p:nvPicPr>
          <p:cNvPr id="1034" name="Picture 10" descr="RALJE - najnovije objave | 24sata">
            <a:extLst>
              <a:ext uri="{FF2B5EF4-FFF2-40B4-BE49-F238E27FC236}">
                <a16:creationId xmlns:a16="http://schemas.microsoft.com/office/drawing/2014/main" id="{59725B9B-46F7-45D4-90F4-D272FDC39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48" y="4633762"/>
            <a:ext cx="2064419" cy="122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očetna | SAFU">
            <a:extLst>
              <a:ext uri="{FF2B5EF4-FFF2-40B4-BE49-F238E27FC236}">
                <a16:creationId xmlns:a16="http://schemas.microsoft.com/office/drawing/2014/main" id="{7E3B9573-06DB-4142-B6CD-B796B39FE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257" y="3647613"/>
            <a:ext cx="2931303" cy="41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ravokutnik 9">
            <a:extLst>
              <a:ext uri="{FF2B5EF4-FFF2-40B4-BE49-F238E27FC236}">
                <a16:creationId xmlns:a16="http://schemas.microsoft.com/office/drawing/2014/main" id="{B5C16235-1F91-45B4-ABE3-DE64B0FE8222}"/>
              </a:ext>
            </a:extLst>
          </p:cNvPr>
          <p:cNvSpPr/>
          <p:nvPr/>
        </p:nvSpPr>
        <p:spPr>
          <a:xfrm>
            <a:off x="10583699" y="5378788"/>
            <a:ext cx="16177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i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AdriaClimRisk</a:t>
            </a:r>
            <a:endParaRPr lang="en-US" i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Ravni poveznik sa strelicom 11">
            <a:extLst>
              <a:ext uri="{FF2B5EF4-FFF2-40B4-BE49-F238E27FC236}">
                <a16:creationId xmlns:a16="http://schemas.microsoft.com/office/drawing/2014/main" id="{9BC204E4-D9F7-49D3-A200-495E6A9AF90C}"/>
              </a:ext>
            </a:extLst>
          </p:cNvPr>
          <p:cNvCxnSpPr>
            <a:cxnSpLocks/>
          </p:cNvCxnSpPr>
          <p:nvPr/>
        </p:nvCxnSpPr>
        <p:spPr>
          <a:xfrm flipV="1">
            <a:off x="9372291" y="4077072"/>
            <a:ext cx="264364" cy="652312"/>
          </a:xfrm>
          <a:prstGeom prst="straightConnector1">
            <a:avLst/>
          </a:prstGeom>
          <a:ln w="38100">
            <a:solidFill>
              <a:srgbClr val="990000"/>
            </a:solidFill>
            <a:prstDash val="sysDot"/>
            <a:tailEnd type="stealth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Ravni poveznik sa strelicom 17">
            <a:extLst>
              <a:ext uri="{FF2B5EF4-FFF2-40B4-BE49-F238E27FC236}">
                <a16:creationId xmlns:a16="http://schemas.microsoft.com/office/drawing/2014/main" id="{1CE81B5B-C973-45D9-A33F-7999D6F017AF}"/>
              </a:ext>
            </a:extLst>
          </p:cNvPr>
          <p:cNvCxnSpPr>
            <a:cxnSpLocks/>
          </p:cNvCxnSpPr>
          <p:nvPr/>
        </p:nvCxnSpPr>
        <p:spPr>
          <a:xfrm>
            <a:off x="9768408" y="5361042"/>
            <a:ext cx="846833" cy="250198"/>
          </a:xfrm>
          <a:prstGeom prst="straightConnector1">
            <a:avLst/>
          </a:prstGeom>
          <a:ln w="38100">
            <a:solidFill>
              <a:schemeClr val="bg1"/>
            </a:solidFill>
            <a:prstDash val="sysDot"/>
            <a:tailEnd type="stealth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584" y="371786"/>
            <a:ext cx="6187248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Aktivnost 13: siječanj 2026. – lipanj 2029.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3E9B9C99-57ED-4D4E-895F-32BC8BE02E92}"/>
              </a:ext>
            </a:extLst>
          </p:cNvPr>
          <p:cNvSpPr/>
          <p:nvPr/>
        </p:nvSpPr>
        <p:spPr>
          <a:xfrm>
            <a:off x="551384" y="1102438"/>
            <a:ext cx="10369152" cy="470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Upravljanje projektom temeljit će se na načelima učinkovitog, transparentnog i integriranog vođenja složenih istraživačkih aktivnosti, u skladu s predviđenim rokovima, proračunom i ciljevima projekta. Projektom će koordinirati voditelj projekta dr.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Ivica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Vilibić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(Institut za jadranske kulture i melioraciju krša), a planirane aktivnosti u upravljanju projektom su: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Koordinacija provedbe projekta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Voditelj projekta, u suradnji s partnerskom i suradničkom institucijom i voditeljima pojedinih aktivnosti, će osigurati praćenje napretka svih projektnih aktivnosti u skladu s definiranim radnim planom i vremenskim okvirima.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Komunikacija s posredničkim tijelima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(PT1 i PT2): Voditelj projekta bit će primarna kontakt točka za komunikaciju s nacionalnim provedbenim i nadzornim tijelima, uključujući pravovremenu dostavu izvještaja, koordinaciju financijskog upravljanja te rješavanje eventualnih proceduralnih i administrativnih pitanja.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Organizacija sjednica Upravljačkog odbora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Voditelj će organizirati redovite (i prema potrebi izvanredne) sjednice Upravljačkog odbora, koji će imati ključnu ulogu u donošenju strateških i operativnih odluka tijekom provedbe projekta. 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Upravljanja istraživačkim podacima </a:t>
            </a:r>
            <a:r>
              <a:rPr lang="hr-HR" sz="1400" dirty="0" err="1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dobijenim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 okviru projekta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Voditelj projekta će osigurati, sukladno ugovoru, principima "otvorene znanosti" i FAIR principima dijeljenja istraživačkih podataka (FAIR -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Findability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Accessibility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Interoperability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Reuse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da svi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dobijeni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podaci budu javno dostupni, te da sve publikacije budu u otvorenom pristupu.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Organizacija početnog sastanka na projektu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(tzv.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kick-off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 Početni sastanak cijelog konzorcija projekta će se održati u mjesecima 1 ili 2 projekta u prostorijama Instituta za jadranske kulture i melioraciju krša, gdje će se detaljno konkretizirati planirane aktivnosti.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Organizacija </a:t>
            </a:r>
            <a:r>
              <a:rPr lang="hr-HR" sz="1400" dirty="0" err="1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mid-term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sastanka: u mjesecu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 ili 22 organizirati će se sastanak na projektu na partnerskoj instituciji, Institutu Ruđer Bošković, na kojem će se načini pregled dosadašnjih istraživanja i aktivnosti, njihove realizacije, eventualnih odstupanja od plana, kao i konkretizirati aktivnosti predviđene u drugom dijelu projekta.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Organizacija završne radionice i sastanka na projektu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U mjesecu 41 ili 42 načiniti će se završni sastanak na projektu, u kojem će se rekapitulirati sve načinjene aktivnosti u odnosu na one predviđene projektnih planom. Također, sastanak će biti otvorenog tipa, te će na njima moći sudjelovati svi zainteresirani dionici i potencijalni korisnici projektnih rezultata.</a:t>
            </a:r>
          </a:p>
        </p:txBody>
      </p:sp>
    </p:spTree>
    <p:extLst>
      <p:ext uri="{BB962C8B-B14F-4D97-AF65-F5344CB8AC3E}">
        <p14:creationId xmlns:p14="http://schemas.microsoft.com/office/powerpoint/2010/main" val="50223399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12877</TotalTime>
  <Words>444</Words>
  <Application>Microsoft Office PowerPoint</Application>
  <PresentationFormat>Široki zaslon</PresentationFormat>
  <Paragraphs>18</Paragraphs>
  <Slides>2</Slides>
  <Notes>2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</vt:i4>
      </vt:variant>
    </vt:vector>
  </HeadingPairs>
  <TitlesOfParts>
    <vt:vector size="8" baseType="lpstr">
      <vt:lpstr>Arial</vt:lpstr>
      <vt:lpstr>Calibri</vt:lpstr>
      <vt:lpstr>Times New Roman</vt:lpstr>
      <vt:lpstr>Trebuchet MS</vt:lpstr>
      <vt:lpstr>Wingdings 3</vt:lpstr>
      <vt:lpstr>Facet</vt:lpstr>
      <vt:lpstr>PowerPoint prezentacija</vt:lpstr>
      <vt:lpstr>PowerPoint prezentacija</vt:lpstr>
    </vt:vector>
  </TitlesOfParts>
  <Company>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pc-vilibic</dc:creator>
  <cp:lastModifiedBy>Ivica Vilibic</cp:lastModifiedBy>
  <cp:revision>1608</cp:revision>
  <cp:lastPrinted>2020-03-19T12:45:17Z</cp:lastPrinted>
  <dcterms:created xsi:type="dcterms:W3CDTF">2007-03-02T12:15:30Z</dcterms:created>
  <dcterms:modified xsi:type="dcterms:W3CDTF">2026-01-26T14:42:43Z</dcterms:modified>
</cp:coreProperties>
</file>