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56" r:id="rId2"/>
    <p:sldId id="257" r:id="rId3"/>
    <p:sldId id="259" r:id="rId4"/>
    <p:sldId id="264" r:id="rId5"/>
    <p:sldId id="258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38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60554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53523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4619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1927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 cit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2760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ili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97019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88219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50487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0934C-9DE9-46F9-B6CB-9DACC491B1CB}" type="datetimeFigureOut">
              <a:rPr lang="en-US"/>
              <a:pPr>
                <a:defRPr/>
              </a:pPr>
              <a:t>2/3/2026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BDF3A-9A54-4241-82D8-9BC115AE1B68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16849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8259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5156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33511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77775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42328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15934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31949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r-HR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1858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r-HR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DB9DD-29DE-48CC-AB8F-75E82D3DDC4C}" type="datetimeFigureOut">
              <a:rPr lang="hr-HR" smtClean="0"/>
              <a:t>3.2.2026.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7BD889D-3D4F-46C4-9F2C-2233594EF1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559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424543" y="273277"/>
            <a:ext cx="11152414" cy="3416980"/>
          </a:xfrm>
        </p:spPr>
        <p:txBody>
          <a:bodyPr>
            <a:normAutofit fontScale="90000"/>
          </a:bodyPr>
          <a:lstStyle/>
          <a:p>
            <a:pPr algn="ctr"/>
            <a:r>
              <a:rPr lang="hr-HR" sz="4800" dirty="0">
                <a:solidFill>
                  <a:srgbClr val="C00000"/>
                </a:solidFill>
              </a:rPr>
              <a:t>(</a:t>
            </a:r>
            <a:r>
              <a:rPr lang="hr-HR" sz="4800" dirty="0" err="1">
                <a:solidFill>
                  <a:srgbClr val="C00000"/>
                </a:solidFill>
              </a:rPr>
              <a:t>AdriaClimRisk</a:t>
            </a:r>
            <a:r>
              <a:rPr lang="hr-HR" sz="4800" dirty="0">
                <a:solidFill>
                  <a:srgbClr val="C00000"/>
                </a:solidFill>
              </a:rPr>
              <a:t>)</a:t>
            </a:r>
            <a:br>
              <a:rPr lang="hr-HR" sz="4800" dirty="0">
                <a:solidFill>
                  <a:srgbClr val="C00000"/>
                </a:solidFill>
              </a:rPr>
            </a:br>
            <a:r>
              <a:rPr lang="hr-HR" sz="4800" dirty="0">
                <a:solidFill>
                  <a:srgbClr val="C00000"/>
                </a:solidFill>
              </a:rPr>
              <a:t>Aktivnost 4 </a:t>
            </a:r>
            <a:br>
              <a:rPr lang="hr-HR" sz="4800" dirty="0"/>
            </a:br>
            <a:r>
              <a:rPr lang="hr-HR" sz="4800" dirty="0">
                <a:solidFill>
                  <a:srgbClr val="C00000"/>
                </a:solidFill>
              </a:rPr>
              <a:t>Ublažavanje toplinskog stresa u uzgoju rajčice (</a:t>
            </a:r>
            <a:r>
              <a:rPr lang="hr-HR" sz="4800" i="1" dirty="0">
                <a:solidFill>
                  <a:srgbClr val="C00000"/>
                </a:solidFill>
              </a:rPr>
              <a:t>Solanum lycopersicum</a:t>
            </a:r>
            <a:r>
              <a:rPr lang="hr-HR" sz="4800" dirty="0">
                <a:solidFill>
                  <a:srgbClr val="C00000"/>
                </a:solidFill>
              </a:rPr>
              <a:t>) primjenom tehnike cijepljenja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0630" y="3918856"/>
            <a:ext cx="12061370" cy="2645229"/>
          </a:xfrm>
        </p:spPr>
        <p:txBody>
          <a:bodyPr/>
          <a:lstStyle/>
          <a:p>
            <a:pPr algn="l"/>
            <a:r>
              <a:rPr lang="hr-HR" dirty="0">
                <a:solidFill>
                  <a:srgbClr val="C00000"/>
                </a:solidFill>
              </a:rPr>
              <a:t>Voditelj aktivnosti 4: Gvozden Dumičić</a:t>
            </a:r>
          </a:p>
          <a:p>
            <a:pPr algn="l"/>
            <a:r>
              <a:rPr lang="hr-HR" dirty="0">
                <a:solidFill>
                  <a:srgbClr val="C00000"/>
                </a:solidFill>
              </a:rPr>
              <a:t>Suradnici:</a:t>
            </a:r>
            <a:r>
              <a:rPr lang="hr-HR" b="1" dirty="0">
                <a:solidFill>
                  <a:srgbClr val="C00000"/>
                </a:solidFill>
              </a:rPr>
              <a:t> 	</a:t>
            </a:r>
            <a:r>
              <a:rPr lang="hr-HR" dirty="0">
                <a:solidFill>
                  <a:srgbClr val="C00000"/>
                </a:solidFill>
              </a:rPr>
              <a:t>-Branimir </a:t>
            </a:r>
            <a:r>
              <a:rPr lang="hr-HR" dirty="0" err="1">
                <a:solidFill>
                  <a:srgbClr val="C00000"/>
                </a:solidFill>
              </a:rPr>
              <a:t>Urlić</a:t>
            </a:r>
            <a:r>
              <a:rPr lang="hr-HR" dirty="0">
                <a:solidFill>
                  <a:srgbClr val="C00000"/>
                </a:solidFill>
              </a:rPr>
              <a:t>; Maja </a:t>
            </a:r>
            <a:r>
              <a:rPr lang="hr-HR" dirty="0" err="1">
                <a:solidFill>
                  <a:srgbClr val="C00000"/>
                </a:solidFill>
              </a:rPr>
              <a:t>Veršić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dirty="0" err="1">
                <a:solidFill>
                  <a:srgbClr val="C00000"/>
                </a:solidFill>
              </a:rPr>
              <a:t>Bratinčević</a:t>
            </a:r>
            <a:r>
              <a:rPr lang="hr-HR" dirty="0">
                <a:solidFill>
                  <a:srgbClr val="C00000"/>
                </a:solidFill>
              </a:rPr>
              <a:t>; Marijana Popović; Maja Jukić Špika	</a:t>
            </a:r>
            <a:r>
              <a:rPr lang="hr-HR" dirty="0"/>
              <a:t>		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33073"/>
            <a:ext cx="4895512" cy="859611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260" y="6095934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52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zervirano mjesto sadržaja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943" y="1073753"/>
            <a:ext cx="6717806" cy="4710494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6913748" y="1073753"/>
            <a:ext cx="573545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/>
              <a:t>Abiotički stres:    </a:t>
            </a:r>
            <a:r>
              <a:rPr lang="hr-HR" dirty="0"/>
              <a:t>Suša             Sol      Vrućina</a:t>
            </a:r>
          </a:p>
          <a:p>
            <a:r>
              <a:rPr lang="hr-HR" dirty="0"/>
              <a:t>Svojstva</a:t>
            </a:r>
          </a:p>
          <a:p>
            <a:r>
              <a:rPr lang="hr-HR" dirty="0"/>
              <a:t>Vegetativna 		 	-		     -	              -</a:t>
            </a:r>
          </a:p>
          <a:p>
            <a:r>
              <a:rPr lang="hr-HR" dirty="0"/>
              <a:t>Cvatnja 				-		     -	              -</a:t>
            </a:r>
          </a:p>
          <a:p>
            <a:r>
              <a:rPr lang="hr-HR" dirty="0"/>
              <a:t>Oplodnja 			-		     - 	       -</a:t>
            </a:r>
          </a:p>
          <a:p>
            <a:r>
              <a:rPr lang="hr-HR" dirty="0"/>
              <a:t>Prinos 				-	 	     -	              -</a:t>
            </a:r>
          </a:p>
          <a:p>
            <a:r>
              <a:rPr lang="hr-HR" dirty="0"/>
              <a:t>Kvaliteta ploda		+/-	 	   +/-	      +/-</a:t>
            </a:r>
          </a:p>
          <a:p>
            <a:endParaRPr lang="hr-HR" dirty="0"/>
          </a:p>
          <a:p>
            <a:endParaRPr lang="hr-HR" dirty="0"/>
          </a:p>
          <a:p>
            <a:r>
              <a:rPr lang="hr-HR" dirty="0"/>
              <a:t>Utjecaj na fiziološke bolesti: </a:t>
            </a:r>
          </a:p>
          <a:p>
            <a:pPr marL="285750" indent="-285750">
              <a:buFontTx/>
              <a:buChar char="-"/>
            </a:pPr>
            <a:r>
              <a:rPr lang="hr-HR" dirty="0"/>
              <a:t>Uvijanje lista</a:t>
            </a:r>
          </a:p>
          <a:p>
            <a:pPr marL="285750" indent="-285750">
              <a:buFontTx/>
              <a:buChar char="-"/>
            </a:pPr>
            <a:r>
              <a:rPr lang="hr-HR" dirty="0"/>
              <a:t>Pucanje ploda</a:t>
            </a:r>
          </a:p>
          <a:p>
            <a:pPr marL="285750" indent="-285750">
              <a:buFontTx/>
              <a:buChar char="-"/>
            </a:pPr>
            <a:r>
              <a:rPr lang="hr-HR" dirty="0"/>
              <a:t>Ožegotine od sunca</a:t>
            </a:r>
          </a:p>
          <a:p>
            <a:pPr marL="285750" indent="-285750">
              <a:buFontTx/>
              <a:buChar char="-"/>
            </a:pPr>
            <a:r>
              <a:rPr lang="hr-HR" dirty="0"/>
              <a:t>Šuplja unutrašnjost ploda</a:t>
            </a:r>
          </a:p>
          <a:p>
            <a:pPr marL="285750" indent="-285750">
              <a:buFontTx/>
              <a:buChar char="-"/>
            </a:pPr>
            <a:r>
              <a:rPr lang="hr-HR" dirty="0"/>
              <a:t>Vršna trulež ploda…….</a:t>
            </a:r>
          </a:p>
          <a:p>
            <a:endParaRPr lang="hr-HR" dirty="0"/>
          </a:p>
          <a:p>
            <a:endParaRPr lang="hr-HR" dirty="0"/>
          </a:p>
        </p:txBody>
      </p:sp>
      <p:pic>
        <p:nvPicPr>
          <p:cNvPr id="6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"/>
            <a:ext cx="5619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avokutnik 4"/>
          <p:cNvSpPr/>
          <p:nvPr/>
        </p:nvSpPr>
        <p:spPr>
          <a:xfrm>
            <a:off x="713231" y="38213"/>
            <a:ext cx="117708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rgbClr val="C00000"/>
                </a:solidFill>
              </a:rPr>
              <a:t>Cijepljenje rajčice je brza alternativa oplemenjivanju, koja pruža učinkovit način ublažavanja posljedica abiotičkih čimbenika stresa.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97081"/>
            <a:ext cx="4895512" cy="859611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5260" y="6086790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65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slov 2"/>
          <p:cNvSpPr>
            <a:spLocks noGrp="1"/>
          </p:cNvSpPr>
          <p:nvPr>
            <p:ph type="title"/>
          </p:nvPr>
        </p:nvSpPr>
        <p:spPr>
          <a:xfrm>
            <a:off x="838200" y="154814"/>
            <a:ext cx="10515600" cy="889800"/>
          </a:xfrm>
        </p:spPr>
        <p:txBody>
          <a:bodyPr/>
          <a:lstStyle/>
          <a:p>
            <a:pPr eaLnBrk="1" hangingPunct="1"/>
            <a:r>
              <a:rPr lang="hr-HR" altLang="en-US" dirty="0">
                <a:solidFill>
                  <a:srgbClr val="C00000"/>
                </a:solidFill>
                <a:latin typeface="Calibri" panose="020F0502020204030204" pitchFamily="34" charset="0"/>
              </a:rPr>
              <a:t>Cijepljenje rajčice</a:t>
            </a:r>
            <a:endParaRPr lang="en-US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1267" name="Rezervirano mjesto sadržaja 1"/>
          <p:cNvSpPr>
            <a:spLocks noGrp="1"/>
          </p:cNvSpPr>
          <p:nvPr>
            <p:ph sz="quarter" idx="13"/>
          </p:nvPr>
        </p:nvSpPr>
        <p:spPr>
          <a:xfrm>
            <a:off x="1014984" y="953173"/>
            <a:ext cx="5710428" cy="533063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altLang="en-US" sz="2400" dirty="0">
                <a:solidFill>
                  <a:schemeClr val="tx1"/>
                </a:solidFill>
                <a:latin typeface="Calibri" panose="020F0502020204030204" pitchFamily="34" charset="0"/>
              </a:rPr>
              <a:t>Karakteristike podloga</a:t>
            </a:r>
            <a:endParaRPr lang="hr-HR" altLang="en-US" sz="2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eaLnBrk="1" hangingPunct="1">
              <a:buClr>
                <a:srgbClr val="C00000"/>
              </a:buClr>
            </a:pPr>
            <a:r>
              <a:rPr lang="hr-HR" altLang="en-US" sz="2200" dirty="0">
                <a:solidFill>
                  <a:srgbClr val="C00000"/>
                </a:solidFill>
                <a:latin typeface="Calibri" panose="020F0502020204030204" pitchFamily="34" charset="0"/>
              </a:rPr>
              <a:t>Tolerantnost na biljne patogene</a:t>
            </a:r>
            <a:endParaRPr lang="en-US" altLang="en-US" sz="22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 eaLnBrk="1" hangingPunct="1">
              <a:buClr>
                <a:srgbClr val="C00000"/>
              </a:buClr>
            </a:pPr>
            <a:r>
              <a:rPr lang="hr-HR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Bolesti polijeganja i štetnici tla</a:t>
            </a:r>
            <a:endParaRPr lang="en-US" altLang="en-US" sz="20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 eaLnBrk="1" hangingPunct="1">
              <a:buClr>
                <a:srgbClr val="C00000"/>
              </a:buClr>
            </a:pPr>
            <a:r>
              <a:rPr lang="hr-HR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Zračni štetnici</a:t>
            </a:r>
            <a:endParaRPr lang="en-US" altLang="en-US" sz="20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buClr>
                <a:srgbClr val="C00000"/>
              </a:buClr>
            </a:pPr>
            <a:r>
              <a:rPr lang="hr-HR" altLang="en-US" sz="2200" dirty="0">
                <a:solidFill>
                  <a:srgbClr val="C00000"/>
                </a:solidFill>
                <a:latin typeface="Calibri" panose="020F0502020204030204" pitchFamily="34" charset="0"/>
              </a:rPr>
              <a:t>Povećava </a:t>
            </a:r>
            <a:r>
              <a:rPr lang="hr-HR" altLang="en-US" sz="2200" dirty="0" err="1">
                <a:solidFill>
                  <a:srgbClr val="C00000"/>
                </a:solidFill>
                <a:latin typeface="Calibri" panose="020F0502020204030204" pitchFamily="34" charset="0"/>
              </a:rPr>
              <a:t>vigor</a:t>
            </a:r>
            <a:r>
              <a:rPr lang="hr-HR" altLang="en-US" sz="2200" dirty="0">
                <a:solidFill>
                  <a:srgbClr val="C00000"/>
                </a:solidFill>
                <a:latin typeface="Calibri" panose="020F0502020204030204" pitchFamily="34" charset="0"/>
              </a:rPr>
              <a:t> biljke</a:t>
            </a:r>
            <a:endParaRPr lang="en-US" altLang="en-US" sz="22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buClr>
                <a:srgbClr val="C00000"/>
              </a:buClr>
            </a:pPr>
            <a:r>
              <a:rPr lang="hr-HR" altLang="en-US" sz="2200" dirty="0">
                <a:solidFill>
                  <a:srgbClr val="C00000"/>
                </a:solidFill>
                <a:latin typeface="Calibri" panose="020F0502020204030204" pitchFamily="34" charset="0"/>
              </a:rPr>
              <a:t>Veći prinos</a:t>
            </a:r>
            <a:endParaRPr lang="en-US" altLang="en-US" sz="22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 eaLnBrk="1" hangingPunct="1">
              <a:buClr>
                <a:srgbClr val="C00000"/>
              </a:buClr>
            </a:pPr>
            <a:r>
              <a:rPr lang="hr-HR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Ukupni</a:t>
            </a:r>
            <a:endParaRPr lang="en-US" altLang="en-US" sz="20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buClr>
                <a:srgbClr val="C00000"/>
              </a:buClr>
            </a:pPr>
            <a:r>
              <a:rPr lang="hr-HR" altLang="en-US" sz="2200" dirty="0">
                <a:solidFill>
                  <a:srgbClr val="C00000"/>
                </a:solidFill>
                <a:latin typeface="Calibri" panose="020F0502020204030204" pitchFamily="34" charset="0"/>
              </a:rPr>
              <a:t>Tolerantnost prema abiotičkom stresu</a:t>
            </a:r>
            <a:endParaRPr lang="en-US" altLang="en-US" sz="22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 eaLnBrk="1" hangingPunct="1">
              <a:buClr>
                <a:srgbClr val="C00000"/>
              </a:buClr>
            </a:pPr>
            <a:r>
              <a:rPr lang="hr-HR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Niske i visoke </a:t>
            </a:r>
            <a:r>
              <a:rPr lang="en-US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temperature</a:t>
            </a:r>
          </a:p>
          <a:p>
            <a:pPr lvl="1" eaLnBrk="1" hangingPunct="1">
              <a:buClr>
                <a:srgbClr val="C00000"/>
              </a:buClr>
            </a:pPr>
            <a:r>
              <a:rPr lang="hr-HR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Usvajanje vode i hranjiva</a:t>
            </a:r>
            <a:endParaRPr lang="en-US" altLang="en-US" sz="20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 eaLnBrk="1" hangingPunct="1">
              <a:buClr>
                <a:srgbClr val="C00000"/>
              </a:buClr>
            </a:pPr>
            <a:r>
              <a:rPr lang="en-US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WUE</a:t>
            </a:r>
          </a:p>
          <a:p>
            <a:pPr lvl="1" eaLnBrk="1" hangingPunct="1">
              <a:buClr>
                <a:srgbClr val="C00000"/>
              </a:buClr>
            </a:pPr>
            <a:r>
              <a:rPr lang="hr-HR" altLang="en-US" sz="2000" dirty="0">
                <a:solidFill>
                  <a:srgbClr val="C00000"/>
                </a:solidFill>
                <a:latin typeface="Calibri" panose="020F0502020204030204" pitchFamily="34" charset="0"/>
              </a:rPr>
              <a:t>Tolerantne prema solima i poplavama</a:t>
            </a:r>
            <a:endParaRPr lang="en-US" altLang="en-US" sz="20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eaLnBrk="1" hangingPunct="1">
              <a:buClr>
                <a:srgbClr val="C00000"/>
              </a:buClr>
            </a:pPr>
            <a:r>
              <a:rPr lang="hr-HR" altLang="en-US" sz="2200" dirty="0">
                <a:solidFill>
                  <a:srgbClr val="C00000"/>
                </a:solidFill>
                <a:latin typeface="Calibri" panose="020F0502020204030204" pitchFamily="34" charset="0"/>
              </a:rPr>
              <a:t>Veća kvaliteta ploda???</a:t>
            </a:r>
            <a:endParaRPr lang="en-US" altLang="en-US" sz="22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11268" name="Rezervirano mjesto sadržaja 2"/>
          <p:cNvPicPr>
            <a:picLocks noGrp="1" noChangeAspect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>
          <a:xfrm>
            <a:off x="7469504" y="633133"/>
            <a:ext cx="4024503" cy="5378444"/>
          </a:xfrm>
          <a:ln w="28575" cap="sq">
            <a:solidFill>
              <a:srgbClr val="000000"/>
            </a:solidFill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9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"/>
            <a:ext cx="5619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ka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375" y="824559"/>
            <a:ext cx="2231329" cy="219475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97081"/>
            <a:ext cx="4895512" cy="859611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5260" y="6095934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0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>
                <a:solidFill>
                  <a:srgbClr val="C00000"/>
                </a:solidFill>
              </a:rPr>
              <a:t>Cilj: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3"/>
          </p:nvPr>
        </p:nvSpPr>
        <p:spPr>
          <a:xfrm>
            <a:off x="280415" y="1434656"/>
            <a:ext cx="10866460" cy="4435792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hr-HR" dirty="0">
                <a:solidFill>
                  <a:srgbClr val="C00000"/>
                </a:solidFill>
              </a:rPr>
              <a:t>Utvrditi mogućnost rane detekcije tolerantnosti/osjetljivosti kultivara i podloga rajčice na toplinski stres.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rgbClr val="C00000"/>
                </a:solidFill>
              </a:rPr>
              <a:t>Utvrditi osjetljivost presadnica rajčice (podloge i plemke) na toplinski stresa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rgbClr val="C00000"/>
                </a:solidFill>
              </a:rPr>
              <a:t>Utvrditi  osjetljivost cijepljenih presadnica i biljaka rajčice tijekom uzgoja u tlu na  toplinski stres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rgbClr val="C00000"/>
                </a:solidFill>
              </a:rPr>
              <a:t>Utvrditi osjetljivost cijepljenih biljaka rajčice u uvjetima potpunog i reduciranog navodnjavanja tijekom uzgoja u tlu na  toplinski stres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97081"/>
            <a:ext cx="4895512" cy="859611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260" y="6095934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911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84631" y="136525"/>
            <a:ext cx="11452097" cy="1150408"/>
          </a:xfrm>
        </p:spPr>
        <p:txBody>
          <a:bodyPr>
            <a:normAutofit fontScale="90000"/>
          </a:bodyPr>
          <a:lstStyle/>
          <a:p>
            <a:r>
              <a:rPr lang="hr-HR" sz="3600" dirty="0">
                <a:solidFill>
                  <a:srgbClr val="C00000"/>
                </a:solidFill>
              </a:rPr>
              <a:t>2026 – Exp1: Odrediti tolerantne i osjetljive plemke i podloge sijanaca na toplinski stres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84632" y="1286934"/>
            <a:ext cx="5907952" cy="4890030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Testirati ≥10 podloga i ≥10 kultivara (različitih svojstava ploda: mesnati, </a:t>
            </a:r>
            <a:r>
              <a:rPr lang="hr-HR" dirty="0" err="1">
                <a:solidFill>
                  <a:schemeClr val="tx1"/>
                </a:solidFill>
              </a:rPr>
              <a:t>pink</a:t>
            </a:r>
            <a:r>
              <a:rPr lang="hr-HR" dirty="0">
                <a:solidFill>
                  <a:schemeClr val="tx1"/>
                </a:solidFill>
              </a:rPr>
              <a:t>, ovalni, </a:t>
            </a:r>
            <a:r>
              <a:rPr lang="hr-HR" dirty="0" err="1">
                <a:solidFill>
                  <a:schemeClr val="tx1"/>
                </a:solidFill>
              </a:rPr>
              <a:t>trešnjasti</a:t>
            </a:r>
            <a:r>
              <a:rPr lang="hr-HR" dirty="0">
                <a:solidFill>
                  <a:schemeClr val="tx1"/>
                </a:solidFill>
              </a:rPr>
              <a:t>) u fazi presadnice na stres povišenom temperaturom 2 temperature. (min 20 x 2 = 40 x  3 rep =120 uzoraka;  40 tretmana x 20 biljaka = 800 biljaka)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Morfološka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Fiziološka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Biokemijski pokazatelji stresa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"/>
            <a:ext cx="5619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584" y="692573"/>
            <a:ext cx="5544145" cy="5339927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97081"/>
            <a:ext cx="4895512" cy="859611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5260" y="6095934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4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84631" y="136525"/>
            <a:ext cx="11452097" cy="1150408"/>
          </a:xfrm>
        </p:spPr>
        <p:txBody>
          <a:bodyPr>
            <a:normAutofit fontScale="90000"/>
          </a:bodyPr>
          <a:lstStyle/>
          <a:p>
            <a:r>
              <a:rPr lang="hr-HR" sz="3600" dirty="0">
                <a:solidFill>
                  <a:srgbClr val="C00000"/>
                </a:solidFill>
              </a:rPr>
              <a:t>2027 – Pokus 2. Uzgoj cijepljenih presadnica rajčice odabranih podloga i plemki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84632" y="1286934"/>
            <a:ext cx="5907952" cy="4890030"/>
          </a:xfrm>
        </p:spPr>
        <p:txBody>
          <a:bodyPr/>
          <a:lstStyle/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Cijepiti 2 podloge i 2 kultivara tolerantni na toplinski stres + 2 podloge i 2 kultivara osjetljivi na toplinski stres + samo-cijepljeni </a:t>
            </a:r>
            <a:r>
              <a:rPr lang="hr-HR" dirty="0" err="1">
                <a:solidFill>
                  <a:schemeClr val="tx1"/>
                </a:solidFill>
              </a:rPr>
              <a:t>kultivari</a:t>
            </a:r>
            <a:r>
              <a:rPr lang="hr-HR" dirty="0">
                <a:solidFill>
                  <a:schemeClr val="tx1"/>
                </a:solidFill>
              </a:rPr>
              <a:t> (4). (4 kultivara x 4 podloge = 16 + 4 </a:t>
            </a:r>
            <a:r>
              <a:rPr lang="hr-HR" dirty="0" err="1">
                <a:solidFill>
                  <a:schemeClr val="tx1"/>
                </a:solidFill>
              </a:rPr>
              <a:t>samocijepljena</a:t>
            </a:r>
            <a:r>
              <a:rPr lang="hr-HR" dirty="0">
                <a:solidFill>
                  <a:schemeClr val="tx1"/>
                </a:solidFill>
              </a:rPr>
              <a:t> kultivara = 20 x  4 rep =80 uzoraka 20 kombinacija x 40 biljaka = 800 biljaka)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Morfološka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Fiziološka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Biokemijski pokazatelji stresa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"/>
            <a:ext cx="5619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110" y="1172295"/>
            <a:ext cx="5798820" cy="458724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97081"/>
            <a:ext cx="4895512" cy="859611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5260" y="6095934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57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84631" y="136525"/>
            <a:ext cx="11452097" cy="1150408"/>
          </a:xfrm>
        </p:spPr>
        <p:txBody>
          <a:bodyPr>
            <a:normAutofit fontScale="90000"/>
          </a:bodyPr>
          <a:lstStyle/>
          <a:p>
            <a:r>
              <a:rPr lang="hr-HR" sz="3600" dirty="0">
                <a:solidFill>
                  <a:srgbClr val="C00000"/>
                </a:solidFill>
              </a:rPr>
              <a:t>2027 – Pokus 3. </a:t>
            </a:r>
            <a:r>
              <a:rPr lang="pl-PL" sz="3600" dirty="0">
                <a:solidFill>
                  <a:srgbClr val="C00000"/>
                </a:solidFill>
              </a:rPr>
              <a:t>Uzgoj odabranih podloga i plemki rajčice u uvjetima normalne i povišene temperature zraka u tlu</a:t>
            </a:r>
            <a:endParaRPr lang="hr-HR" sz="3600" dirty="0">
              <a:solidFill>
                <a:srgbClr val="C0000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88048" y="1286933"/>
            <a:ext cx="5907952" cy="4890030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Presadnice iz Exp2 posaditi u plastenik u tlo. 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4 kultivara x 4 podloge = 16 + 4 </a:t>
            </a:r>
            <a:r>
              <a:rPr lang="hr-HR" dirty="0" err="1">
                <a:solidFill>
                  <a:schemeClr val="tx1"/>
                </a:solidFill>
              </a:rPr>
              <a:t>samocijepljena</a:t>
            </a:r>
            <a:r>
              <a:rPr lang="hr-HR" dirty="0">
                <a:solidFill>
                  <a:schemeClr val="tx1"/>
                </a:solidFill>
              </a:rPr>
              <a:t> kultivara = 20 x 2 temperature=40 x 3 rep =120 uzoraka 40 kombinacija x 12 biljaka = 480 biljaka)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Morfološka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Fiziološka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Biokemijski pokazatelji stresa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Komponente prinosa i kvalitete ploda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"/>
            <a:ext cx="5619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6603" y="1128182"/>
            <a:ext cx="5405085" cy="4870207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98389"/>
            <a:ext cx="4895512" cy="859611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5260" y="6097242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32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84631" y="136525"/>
            <a:ext cx="11452097" cy="1150408"/>
          </a:xfrm>
        </p:spPr>
        <p:txBody>
          <a:bodyPr>
            <a:normAutofit fontScale="90000"/>
          </a:bodyPr>
          <a:lstStyle/>
          <a:p>
            <a:r>
              <a:rPr lang="hr-HR" sz="3600" dirty="0">
                <a:solidFill>
                  <a:srgbClr val="C00000"/>
                </a:solidFill>
              </a:rPr>
              <a:t>2028 – Pokus 4. </a:t>
            </a:r>
            <a:r>
              <a:rPr lang="pl-PL" sz="3600" dirty="0">
                <a:solidFill>
                  <a:srgbClr val="C00000"/>
                </a:solidFill>
              </a:rPr>
              <a:t>Odrediti tolerantnost cijepljene rajčice na toplinski stres u uvjetima potpunog i deficitarnog navodnjavanja u tlu</a:t>
            </a:r>
            <a:endParaRPr lang="hr-HR" sz="3600" dirty="0">
              <a:solidFill>
                <a:srgbClr val="C00000"/>
              </a:solidFill>
            </a:endParaRPr>
          </a:p>
        </p:txBody>
      </p:sp>
      <p:sp>
        <p:nvSpPr>
          <p:cNvPr id="7" name="Rezervirano mjesto sadržaja 2"/>
          <p:cNvSpPr>
            <a:spLocks noGrp="1"/>
          </p:cNvSpPr>
          <p:nvPr>
            <p:ph idx="1"/>
          </p:nvPr>
        </p:nvSpPr>
        <p:spPr>
          <a:xfrm>
            <a:off x="187325" y="1801367"/>
            <a:ext cx="5908675" cy="4734899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Cijepiti 1 podlogu i 1 </a:t>
            </a:r>
            <a:r>
              <a:rPr lang="hr-HR" dirty="0" err="1">
                <a:solidFill>
                  <a:schemeClr val="tx1"/>
                </a:solidFill>
              </a:rPr>
              <a:t>kultivar</a:t>
            </a:r>
            <a:r>
              <a:rPr lang="hr-HR" dirty="0">
                <a:solidFill>
                  <a:schemeClr val="tx1"/>
                </a:solidFill>
              </a:rPr>
              <a:t> tolerantan na toplinski stres + 1 podloga i 1 </a:t>
            </a:r>
            <a:r>
              <a:rPr lang="hr-HR" dirty="0" err="1">
                <a:solidFill>
                  <a:schemeClr val="tx1"/>
                </a:solidFill>
              </a:rPr>
              <a:t>kultivar</a:t>
            </a:r>
            <a:r>
              <a:rPr lang="hr-HR" dirty="0">
                <a:solidFill>
                  <a:schemeClr val="tx1"/>
                </a:solidFill>
              </a:rPr>
              <a:t> osjetljivi na toplinski stres + samo-cijepljeni </a:t>
            </a:r>
            <a:r>
              <a:rPr lang="hr-HR" dirty="0" err="1">
                <a:solidFill>
                  <a:schemeClr val="tx1"/>
                </a:solidFill>
              </a:rPr>
              <a:t>kultivari</a:t>
            </a:r>
            <a:r>
              <a:rPr lang="hr-HR" dirty="0">
                <a:solidFill>
                  <a:schemeClr val="tx1"/>
                </a:solidFill>
              </a:rPr>
              <a:t> (2). (2 kultivara x 2 podloge = 4 + 2 </a:t>
            </a:r>
            <a:r>
              <a:rPr lang="hr-HR" dirty="0" err="1">
                <a:solidFill>
                  <a:schemeClr val="tx1"/>
                </a:solidFill>
              </a:rPr>
              <a:t>samocijepljena</a:t>
            </a:r>
            <a:r>
              <a:rPr lang="hr-HR" dirty="0">
                <a:solidFill>
                  <a:schemeClr val="tx1"/>
                </a:solidFill>
              </a:rPr>
              <a:t> kultivara = 6 x  2 temperature = 12 x 2 navodnjavanja =24 x 3 rep =72 uzoraka x 5 biljaka = 375 biljaka)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Morfološka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Fiziološka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Biokemijski pokazatelji stresa</a:t>
            </a:r>
          </a:p>
          <a:p>
            <a:pPr>
              <a:buClr>
                <a:srgbClr val="C00000"/>
              </a:buClr>
            </a:pPr>
            <a:r>
              <a:rPr lang="hr-HR" dirty="0">
                <a:solidFill>
                  <a:schemeClr val="tx1"/>
                </a:solidFill>
              </a:rPr>
              <a:t>Komponente prinosa i kvalitete ploda</a:t>
            </a:r>
          </a:p>
          <a:p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"/>
            <a:ext cx="5619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86933"/>
            <a:ext cx="6096000" cy="4569368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06225"/>
            <a:ext cx="4895512" cy="859611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5260" y="6105078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5092" y="1"/>
            <a:ext cx="7072648" cy="5650992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555" y="0"/>
            <a:ext cx="5134445" cy="6848523"/>
          </a:xfrm>
          <a:prstGeom prst="rect">
            <a:avLst/>
          </a:prstGeom>
        </p:spPr>
      </p:pic>
      <p:sp>
        <p:nvSpPr>
          <p:cNvPr id="3" name="TekstniOkvir 2"/>
          <p:cNvSpPr txBox="1"/>
          <p:nvPr/>
        </p:nvSpPr>
        <p:spPr>
          <a:xfrm>
            <a:off x="274320" y="5650993"/>
            <a:ext cx="6998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/>
              <a:t>Ukupni prinos: 33 t/0,1 ha   vs. 24,4 T/0,1 ha</a:t>
            </a:r>
          </a:p>
        </p:txBody>
      </p:sp>
      <p:cxnSp>
        <p:nvCxnSpPr>
          <p:cNvPr id="8" name="Ravni poveznik sa strelicom 7"/>
          <p:cNvCxnSpPr/>
          <p:nvPr/>
        </p:nvCxnSpPr>
        <p:spPr>
          <a:xfrm flipH="1" flipV="1">
            <a:off x="2596896" y="3317042"/>
            <a:ext cx="320040" cy="22494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avni poveznik sa strelicom 9"/>
          <p:cNvCxnSpPr/>
          <p:nvPr/>
        </p:nvCxnSpPr>
        <p:spPr>
          <a:xfrm flipV="1">
            <a:off x="6704629" y="4373782"/>
            <a:ext cx="1865376" cy="153619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Slika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47161"/>
            <a:ext cx="4895512" cy="859611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5261" y="6095934"/>
            <a:ext cx="4846740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38491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470</TotalTime>
  <Words>467</Words>
  <Application>Microsoft Office PowerPoint</Application>
  <PresentationFormat>Široki zaslon</PresentationFormat>
  <Paragraphs>62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4" baseType="lpstr">
      <vt:lpstr>Arial</vt:lpstr>
      <vt:lpstr>Calibri</vt:lpstr>
      <vt:lpstr>Trebuchet MS</vt:lpstr>
      <vt:lpstr>Wingdings 3</vt:lpstr>
      <vt:lpstr>Faseta</vt:lpstr>
      <vt:lpstr>(AdriaClimRisk) Aktivnost 4  Ublažavanje toplinskog stresa u uzgoju rajčice (Solanum lycopersicum) primjenom tehnike cijepljenja</vt:lpstr>
      <vt:lpstr>PowerPoint prezentacija</vt:lpstr>
      <vt:lpstr>Cijepljenje rajčice</vt:lpstr>
      <vt:lpstr>Cilj:</vt:lpstr>
      <vt:lpstr>2026 – Exp1: Odrediti tolerantne i osjetljive plemke i podloge sijanaca na toplinski stres</vt:lpstr>
      <vt:lpstr>2027 – Pokus 2. Uzgoj cijepljenih presadnica rajčice odabranih podloga i plemki</vt:lpstr>
      <vt:lpstr>2027 – Pokus 3. Uzgoj odabranih podloga i plemki rajčice u uvjetima normalne i povišene temperature zraka u tlu</vt:lpstr>
      <vt:lpstr>2028 – Pokus 4. Odrediti tolerantnost cijepljene rajčice na toplinski stres u uvjetima potpunog i deficitarnog navodnjavanja u tlu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Divlje i kultivirane Solanaceae vrste: skriveni potencijal kao podloge za uzgoju rajčice (IP-2025-02-2499)</dc:title>
  <dc:creator>Gvozden Dumičić</dc:creator>
  <cp:lastModifiedBy>Ivica Vilibic</cp:lastModifiedBy>
  <cp:revision>37</cp:revision>
  <dcterms:created xsi:type="dcterms:W3CDTF">2026-01-22T13:02:23Z</dcterms:created>
  <dcterms:modified xsi:type="dcterms:W3CDTF">2026-02-03T08:22:04Z</dcterms:modified>
</cp:coreProperties>
</file>