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1" r:id="rId4"/>
    <p:sldId id="262" r:id="rId5"/>
    <p:sldId id="26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40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CB81A-1E8F-767B-6F9E-DE491C7417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84FF-16D2-FAD0-C6B1-D0979AB599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80EC15-8FC8-62C1-A0DE-E1B0A060C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5B0A01-A290-006A-9992-8679E51BE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F31AB5-229F-7A3C-1A9C-1178E9F48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5217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498A1-8F56-0BF5-21CE-0DAFA3E16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27FA57-5EFD-3E48-93F5-FF323FBA49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190CC7-06D3-FED7-9FCB-AFB310E6F4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68CCF3-6269-52FB-63BA-4853FB312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76AE3F-BA23-B608-CA8C-9C602342B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2C451D-6810-C1BF-C2FE-BF1B90C88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9418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D68AA-42BB-A99A-C619-7CAB14A8A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00F7FF-174C-E78E-2AA6-54A67CB9BF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69D218-5921-2732-60A6-A51785E56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9ED085-4D46-B3DD-ADA9-E50BF9D3A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13F197-A086-C55E-0C37-B086A45A5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98545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A4AA77-7E8D-8662-9273-B034E78E62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7A178B-42E4-9737-5A73-0E6B3BF0BE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EAB30-1981-F74C-E1A9-705492943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00BB60-7668-AB7A-62E3-F41EB7EF4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95B30E-7538-D5E7-4F5E-B6373D27A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992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CB81A-1E8F-767B-6F9E-DE491C7417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84FF-16D2-FAD0-C6B1-D0979AB599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80EC15-8FC8-62C1-A0DE-E1B0A060C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5B0A01-A290-006A-9992-8679E51BE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F31AB5-229F-7A3C-1A9C-1178E9F48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4383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3A3CC-F466-DAB2-7D6C-A9838C04C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7E636B-827D-97EA-034A-5C7E9BA18D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2EA342-17C0-984C-5333-C140B4310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1A4DA4-E88C-3F9A-2D6D-E0EB274BC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587E3-A752-2703-0AFF-3E13B1375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0615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C0B7D-42A7-C7D1-A15A-FCDD1B875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B7030C-0C76-94F0-FA3A-87AE1C319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86C33-178E-EFF8-F4CF-1F05C08CD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842A02-2BDE-2A4A-2BF1-30D984070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BAC3A6-1770-CF68-0C4B-3763DBF9A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2470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97BBA-FC61-9E4C-D80F-33747A032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DCA5D-149C-8EEF-93AE-8795FB3542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A85672-8B8C-FAE0-1249-022FFEDE05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45760E-A851-AE77-4E73-12AA870F1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DFB05D-0916-238F-F90F-75F9CC8C1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74BB65-2940-5067-EF16-DD987A22A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2846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7AA27-7C3A-E51D-C8A5-D81FE28CC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206B91-A91C-B2D9-C72F-03243C23E5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C2F00-189F-05EC-AEC6-CC4EBBF67B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C2F5BE-A6DF-54B1-2DB1-0E341B0E76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06805D-2741-3B32-4189-54F305359C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E79092-A1B9-7D2D-587F-D74BFDB09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FA053E-9E4D-5E28-0117-868931114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4B2D5FF-5727-2833-03F9-590AEB67C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7830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591C7-31DF-79FC-5142-2DFC9FED8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6B17CC-1C5E-56A6-8192-930D484F8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6D32A6-9D12-1376-E9C7-FBD95C21F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1D59F3-DA17-870A-01E8-DCAEEEB04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3433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7BD567-B6CC-79ED-6A0E-A4727E5F0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455A9D-0EF1-557B-05CD-3290E890E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61C4E8-7655-8D9C-0819-5B079409D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3517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8527F-C20C-C431-EF3B-E29776D4E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52DA34-C2E5-04EA-1BFA-8BBC6E1609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1454FD-DC79-771D-CCAD-C0CB79438D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546650-4563-6F38-D1D7-583A732CF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358FAE-90DF-E11A-3318-B137FC365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F3A4C9-D03B-42EC-1C15-BD2CA8FEA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811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DE96EB-D6D1-A944-D944-BDEA7C45B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1448AE-4889-6657-0446-46B77331A5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C496C5-335D-8C0F-DF11-CE17868491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7E64F8-F73A-3500-083F-804515B7FE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51384A-E0A8-B0BA-D2BE-8012CCE434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7613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943CAA20-3569-4189-9E48-239A229A86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61F701-0E91-1E3B-EE66-6AC89EAD0D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451381"/>
            <a:ext cx="10735101" cy="1688024"/>
          </a:xfrm>
        </p:spPr>
        <p:txBody>
          <a:bodyPr anchor="b">
            <a:noAutofit/>
          </a:bodyPr>
          <a:lstStyle/>
          <a:p>
            <a:r>
              <a:rPr lang="hr-HR" sz="4000" b="1" dirty="0">
                <a:solidFill>
                  <a:srgbClr val="FFC000"/>
                </a:solidFill>
              </a:rPr>
              <a:t>AdriaClimRisk – Aktivnost 11</a:t>
            </a:r>
            <a:br>
              <a:rPr lang="hr-HR" sz="4000" dirty="0">
                <a:solidFill>
                  <a:srgbClr val="FFC000"/>
                </a:solidFill>
              </a:rPr>
            </a:br>
            <a:r>
              <a:rPr lang="hr-HR" sz="4000" b="1" dirty="0">
                <a:solidFill>
                  <a:schemeClr val="bg1"/>
                </a:solidFill>
              </a:rPr>
              <a:t>Analiza potencijala održivih izvora energije u budućoj klimi</a:t>
            </a: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7A28BE-5977-6A1B-F53E-C262F02455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199" y="4983276"/>
            <a:ext cx="10512552" cy="1126680"/>
          </a:xfrm>
        </p:spPr>
        <p:txBody>
          <a:bodyPr>
            <a:noAutofit/>
          </a:bodyPr>
          <a:lstStyle/>
          <a:p>
            <a:pPr algn="l"/>
            <a:r>
              <a:rPr lang="hr-HR" sz="2000" b="1" dirty="0">
                <a:solidFill>
                  <a:schemeClr val="bg1"/>
                </a:solidFill>
              </a:rPr>
              <a:t>Ana Radovan</a:t>
            </a:r>
          </a:p>
          <a:p>
            <a:pPr algn="l"/>
            <a:r>
              <a:rPr lang="hr-HR" sz="2000" b="1" dirty="0">
                <a:solidFill>
                  <a:srgbClr val="FFFFFF"/>
                </a:solidFill>
              </a:rPr>
              <a:t>Institut za Jadranske kulture i meloraciju krša</a:t>
            </a:r>
          </a:p>
          <a:p>
            <a:pPr algn="l"/>
            <a:r>
              <a:rPr lang="hr-HR" sz="2000" b="1" dirty="0">
                <a:solidFill>
                  <a:srgbClr val="FFFFFF"/>
                </a:solidFill>
              </a:rPr>
              <a:t>Split, 05.02.2026.</a:t>
            </a:r>
            <a:endParaRPr lang="en-GB" sz="2000" b="1" dirty="0">
              <a:solidFill>
                <a:srgbClr val="FFFFFF"/>
              </a:solidFill>
            </a:endParaRPr>
          </a:p>
        </p:txBody>
      </p:sp>
      <p:sp>
        <p:nvSpPr>
          <p:cNvPr id="36" name="sketch line">
            <a:extLst>
              <a:ext uri="{FF2B5EF4-FFF2-40B4-BE49-F238E27FC236}">
                <a16:creationId xmlns:a16="http://schemas.microsoft.com/office/drawing/2014/main" id="{DA542B6D-E775-4832-91DC-2D20F85781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4718595"/>
            <a:ext cx="5410200" cy="18288"/>
          </a:xfrm>
          <a:custGeom>
            <a:avLst/>
            <a:gdLst>
              <a:gd name="csX0" fmla="*/ 0 w 5410200"/>
              <a:gd name="csY0" fmla="*/ 0 h 18288"/>
              <a:gd name="csX1" fmla="*/ 568071 w 5410200"/>
              <a:gd name="csY1" fmla="*/ 0 h 18288"/>
              <a:gd name="csX2" fmla="*/ 1298448 w 5410200"/>
              <a:gd name="csY2" fmla="*/ 0 h 18288"/>
              <a:gd name="csX3" fmla="*/ 1920621 w 5410200"/>
              <a:gd name="csY3" fmla="*/ 0 h 18288"/>
              <a:gd name="csX4" fmla="*/ 2488692 w 5410200"/>
              <a:gd name="csY4" fmla="*/ 0 h 18288"/>
              <a:gd name="csX5" fmla="*/ 3219069 w 5410200"/>
              <a:gd name="csY5" fmla="*/ 0 h 18288"/>
              <a:gd name="csX6" fmla="*/ 3895344 w 5410200"/>
              <a:gd name="csY6" fmla="*/ 0 h 18288"/>
              <a:gd name="csX7" fmla="*/ 4571619 w 5410200"/>
              <a:gd name="csY7" fmla="*/ 0 h 18288"/>
              <a:gd name="csX8" fmla="*/ 5410200 w 5410200"/>
              <a:gd name="csY8" fmla="*/ 0 h 18288"/>
              <a:gd name="csX9" fmla="*/ 5410200 w 5410200"/>
              <a:gd name="csY9" fmla="*/ 18288 h 18288"/>
              <a:gd name="csX10" fmla="*/ 4842129 w 5410200"/>
              <a:gd name="csY10" fmla="*/ 18288 h 18288"/>
              <a:gd name="csX11" fmla="*/ 4328160 w 5410200"/>
              <a:gd name="csY11" fmla="*/ 18288 h 18288"/>
              <a:gd name="csX12" fmla="*/ 3597783 w 5410200"/>
              <a:gd name="csY12" fmla="*/ 18288 h 18288"/>
              <a:gd name="csX13" fmla="*/ 3029712 w 5410200"/>
              <a:gd name="csY13" fmla="*/ 18288 h 18288"/>
              <a:gd name="csX14" fmla="*/ 2299335 w 5410200"/>
              <a:gd name="csY14" fmla="*/ 18288 h 18288"/>
              <a:gd name="csX15" fmla="*/ 1514856 w 5410200"/>
              <a:gd name="csY15" fmla="*/ 18288 h 18288"/>
              <a:gd name="csX16" fmla="*/ 892683 w 5410200"/>
              <a:gd name="csY16" fmla="*/ 18288 h 18288"/>
              <a:gd name="csX17" fmla="*/ 0 w 5410200"/>
              <a:gd name="csY17" fmla="*/ 18288 h 18288"/>
              <a:gd name="csX18" fmla="*/ 0 w 5410200"/>
              <a:gd name="csY18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75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748EDF-4A81-AAA6-0998-1BEBFF3DAA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9BB7524-3EDF-B751-CFD5-FAF4659F82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A9193EC-8827-5A57-B4ED-24539B91B5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501A813-C4FE-38CB-8584-FB7709912A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1278F96-1854-0FF5-0F29-14143F8E8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79A125A-4FF9-8E45-DB98-83501A5031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F71B9C-4A5B-18F2-53D1-B458A3C42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1" y="294538"/>
            <a:ext cx="11637168" cy="1033669"/>
          </a:xfrm>
        </p:spPr>
        <p:txBody>
          <a:bodyPr>
            <a:normAutofit/>
          </a:bodyPr>
          <a:lstStyle/>
          <a:p>
            <a:r>
              <a:rPr lang="hr-HR" sz="4000" b="1" dirty="0">
                <a:solidFill>
                  <a:srgbClr val="FFFFFF"/>
                </a:solidFill>
              </a:rPr>
              <a:t>Solarne elektrane</a:t>
            </a:r>
            <a:endParaRPr lang="en-GB" sz="4000" b="1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81BDFD-1ECB-E5B7-E9DC-661CE6EA83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10399" y="2237027"/>
            <a:ext cx="4780247" cy="4678183"/>
          </a:xfrm>
        </p:spPr>
        <p:txBody>
          <a:bodyPr anchor="t" anchorCtr="0">
            <a:normAutofit/>
          </a:bodyPr>
          <a:lstStyle/>
          <a:p>
            <a:r>
              <a:rPr lang="hr-HR" sz="2000" b="1" dirty="0"/>
              <a:t>Isplativost</a:t>
            </a:r>
          </a:p>
          <a:p>
            <a:pPr lvl="1"/>
            <a:r>
              <a:rPr lang="hr-HR" sz="1600" dirty="0"/>
              <a:t>min insolacija </a:t>
            </a:r>
            <a:r>
              <a:rPr lang="en-GB" sz="1600" dirty="0"/>
              <a:t>1,000 to 1,500 kWh/m²/</a:t>
            </a:r>
            <a:r>
              <a:rPr lang="hr-HR" sz="1600" dirty="0"/>
              <a:t>god</a:t>
            </a:r>
          </a:p>
          <a:p>
            <a:r>
              <a:rPr lang="hr-HR" sz="2000" b="1" dirty="0"/>
              <a:t>Raspon sunčevog zračenja</a:t>
            </a:r>
          </a:p>
          <a:p>
            <a:pPr lvl="1"/>
            <a:r>
              <a:rPr lang="hr-HR" sz="1600" dirty="0"/>
              <a:t>min </a:t>
            </a:r>
            <a:r>
              <a:rPr lang="en-GB" dirty="0"/>
              <a:t> </a:t>
            </a:r>
            <a:r>
              <a:rPr lang="en-GB" sz="1600" b="1" dirty="0"/>
              <a:t>50–100 W/m²</a:t>
            </a:r>
            <a:endParaRPr lang="hr-HR" sz="1600" b="1" dirty="0"/>
          </a:p>
          <a:p>
            <a:pPr lvl="1"/>
            <a:r>
              <a:rPr lang="hr-HR" sz="1600" dirty="0"/>
              <a:t>Potpuna naoblaka </a:t>
            </a:r>
            <a:r>
              <a:rPr lang="hr-HR" sz="1600" dirty="0">
                <a:sym typeface="Wingdings" panose="05000000000000000000" pitchFamily="2" charset="2"/>
              </a:rPr>
              <a:t> pad kapaciteta na 10-25 %</a:t>
            </a:r>
          </a:p>
          <a:p>
            <a:pPr lvl="1"/>
            <a:r>
              <a:rPr lang="hr-HR" sz="1600" dirty="0">
                <a:sym typeface="Wingdings" panose="05000000000000000000" pitchFamily="2" charset="2"/>
              </a:rPr>
              <a:t>min 3-4 h dnevno sunčevog zračenja</a:t>
            </a:r>
          </a:p>
          <a:p>
            <a:r>
              <a:rPr lang="hr-HR" sz="2000" b="1" dirty="0">
                <a:solidFill>
                  <a:srgbClr val="FF0000"/>
                </a:solidFill>
              </a:rPr>
              <a:t>Mediteran – 1200 -1500 kWh/m</a:t>
            </a:r>
            <a:r>
              <a:rPr lang="hr-HR" sz="2000" b="1" baseline="30000" dirty="0">
                <a:solidFill>
                  <a:srgbClr val="FF0000"/>
                </a:solidFill>
              </a:rPr>
              <a:t>2</a:t>
            </a:r>
            <a:r>
              <a:rPr lang="hr-HR" sz="2000" b="1" dirty="0">
                <a:solidFill>
                  <a:srgbClr val="FF0000"/>
                </a:solidFill>
              </a:rPr>
              <a:t>/god</a:t>
            </a:r>
          </a:p>
          <a:p>
            <a:r>
              <a:rPr lang="hr-HR" sz="2000" b="1" dirty="0"/>
              <a:t>Projekcija iskoristivosti u pojedim područjima duž Jadranske obale</a:t>
            </a:r>
            <a:endParaRPr lang="en-GB" sz="20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707349-1024-7A19-84AB-0E8D7B0BB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94" y="2237027"/>
            <a:ext cx="6179710" cy="3600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66D4A9C-B6F4-053A-BA55-9808F1939772}"/>
              </a:ext>
            </a:extLst>
          </p:cNvPr>
          <p:cNvSpPr/>
          <p:nvPr/>
        </p:nvSpPr>
        <p:spPr>
          <a:xfrm>
            <a:off x="6104335" y="4957313"/>
            <a:ext cx="295169" cy="2070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4A04156-749D-9526-70AD-91C2B2D269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919" y="2243716"/>
            <a:ext cx="5760000" cy="3240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7705D3D-A7AF-1DEE-5CB7-E66A978DAE30}"/>
              </a:ext>
            </a:extLst>
          </p:cNvPr>
          <p:cNvSpPr txBox="1"/>
          <p:nvPr/>
        </p:nvSpPr>
        <p:spPr>
          <a:xfrm>
            <a:off x="6162919" y="5570693"/>
            <a:ext cx="58544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/>
              <a:t>Dugopolje </a:t>
            </a:r>
            <a:r>
              <a:rPr lang="hr-HR" b="1" dirty="0">
                <a:sym typeface="Wingdings" panose="05000000000000000000" pitchFamily="2" charset="2"/>
              </a:rPr>
              <a:t> </a:t>
            </a:r>
          </a:p>
          <a:p>
            <a:r>
              <a:rPr lang="en-GB" b="1" dirty="0"/>
              <a:t>17,2 </a:t>
            </a:r>
            <a:r>
              <a:rPr lang="en-GB" b="1" dirty="0" err="1"/>
              <a:t>milijuna</a:t>
            </a:r>
            <a:r>
              <a:rPr lang="en-GB" b="1" dirty="0"/>
              <a:t> </a:t>
            </a:r>
            <a:r>
              <a:rPr lang="en-GB" b="1" dirty="0" err="1"/>
              <a:t>kilovatsati</a:t>
            </a:r>
            <a:r>
              <a:rPr lang="en-GB" b="1" dirty="0"/>
              <a:t> (kWh</a:t>
            </a:r>
            <a:r>
              <a:rPr lang="hr-HR" b="1" dirty="0"/>
              <a:t>/god</a:t>
            </a:r>
            <a:r>
              <a:rPr lang="en-GB" b="1" dirty="0"/>
              <a:t>)</a:t>
            </a:r>
            <a:r>
              <a:rPr lang="en-GB" dirty="0"/>
              <a:t> </a:t>
            </a:r>
            <a:endParaRPr lang="hr-HR" dirty="0"/>
          </a:p>
          <a:p>
            <a:r>
              <a:rPr lang="hr-HR" b="1" dirty="0"/>
              <a:t>Jedna od najvećih SE HEP-a 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59783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ED005F-2F71-5264-2D60-57B2ADEBA0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B0A736-F528-4729-F315-2261871F3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1" y="294538"/>
            <a:ext cx="11637168" cy="1033669"/>
          </a:xfrm>
        </p:spPr>
        <p:txBody>
          <a:bodyPr>
            <a:normAutofit/>
          </a:bodyPr>
          <a:lstStyle/>
          <a:p>
            <a:r>
              <a:rPr lang="hr-HR" sz="4000" b="1" dirty="0">
                <a:solidFill>
                  <a:srgbClr val="FFFFFF"/>
                </a:solidFill>
              </a:rPr>
              <a:t>Solarna energija - podatci</a:t>
            </a:r>
            <a:endParaRPr lang="en-GB" sz="4000" b="1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8042B4-04DD-A16F-C745-4417F6F7E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51" y="1885278"/>
            <a:ext cx="11637168" cy="4678183"/>
          </a:xfrm>
        </p:spPr>
        <p:txBody>
          <a:bodyPr anchor="t" anchorCtr="0">
            <a:normAutofit/>
          </a:bodyPr>
          <a:lstStyle/>
          <a:p>
            <a:r>
              <a:rPr lang="hr-HR" sz="2400" b="1" dirty="0"/>
              <a:t>ERA5 podatci</a:t>
            </a:r>
          </a:p>
          <a:p>
            <a:r>
              <a:rPr lang="hr-HR" sz="2400" b="1" dirty="0"/>
              <a:t>Satellitski podatci - </a:t>
            </a:r>
            <a:r>
              <a:rPr lang="hr-HR" sz="2000" b="1" dirty="0"/>
              <a:t>SARAHv3 (CDR)</a:t>
            </a:r>
          </a:p>
          <a:p>
            <a:pPr lvl="1"/>
            <a:r>
              <a:rPr lang="hr-HR" sz="2000" dirty="0"/>
              <a:t>Vremenski period – </a:t>
            </a:r>
            <a:r>
              <a:rPr lang="hr-HR" sz="2000" b="1" dirty="0"/>
              <a:t>01.01.1983. – 2020.</a:t>
            </a:r>
          </a:p>
          <a:p>
            <a:pPr lvl="1"/>
            <a:r>
              <a:rPr lang="hr-HR" sz="2000" dirty="0"/>
              <a:t>Domena </a:t>
            </a:r>
            <a:r>
              <a:rPr lang="hr-HR" sz="2000" b="1" dirty="0"/>
              <a:t>lat</a:t>
            </a:r>
            <a:r>
              <a:rPr lang="hr-HR" sz="2000" dirty="0"/>
              <a:t>: - </a:t>
            </a:r>
            <a:r>
              <a:rPr lang="en-GB" sz="2000" dirty="0"/>
              <a:t> 65° to 65°</a:t>
            </a:r>
            <a:r>
              <a:rPr lang="hr-HR" sz="2000" dirty="0"/>
              <a:t> </a:t>
            </a:r>
            <a:endParaRPr lang="hr-HR" sz="2000" b="1" dirty="0"/>
          </a:p>
          <a:p>
            <a:pPr marL="457200" lvl="1" indent="0">
              <a:buNone/>
            </a:pPr>
            <a:r>
              <a:rPr lang="hr-HR" sz="2000" dirty="0"/>
              <a:t>	               </a:t>
            </a:r>
            <a:r>
              <a:rPr lang="hr-HR" sz="2000" b="1" dirty="0"/>
              <a:t>lon</a:t>
            </a:r>
            <a:r>
              <a:rPr lang="hr-HR" sz="2000" dirty="0"/>
              <a:t>:</a:t>
            </a:r>
            <a:r>
              <a:rPr lang="en-GB" sz="2000" dirty="0"/>
              <a:t> -65° to 65°</a:t>
            </a:r>
            <a:r>
              <a:rPr lang="hr-HR" sz="2000" dirty="0"/>
              <a:t> </a:t>
            </a:r>
          </a:p>
          <a:p>
            <a:pPr lvl="1"/>
            <a:r>
              <a:rPr lang="hr-HR" sz="2000" dirty="0"/>
              <a:t>Prostorna rezolucija – 0.05°x0.05° (~ </a:t>
            </a:r>
            <a:r>
              <a:rPr lang="hr-HR" sz="2000" b="1" dirty="0"/>
              <a:t>6 km</a:t>
            </a:r>
            <a:r>
              <a:rPr lang="hr-HR" sz="2000" dirty="0"/>
              <a:t>)</a:t>
            </a:r>
          </a:p>
          <a:p>
            <a:pPr lvl="1"/>
            <a:r>
              <a:rPr lang="hr-HR" sz="2000" dirty="0"/>
              <a:t>Vremenska rezolucija – </a:t>
            </a:r>
            <a:r>
              <a:rPr lang="hr-HR" sz="2000" b="1" dirty="0"/>
              <a:t>30 min</a:t>
            </a:r>
          </a:p>
          <a:p>
            <a:pPr lvl="1"/>
            <a:r>
              <a:rPr lang="hr-HR" sz="2000" dirty="0"/>
              <a:t>Varijabla – Solar surface irradiance (SIS)</a:t>
            </a:r>
          </a:p>
          <a:p>
            <a:r>
              <a:rPr lang="hr-HR" sz="2400" b="1" dirty="0"/>
              <a:t>RCPx.x scenariji</a:t>
            </a:r>
          </a:p>
          <a:p>
            <a:pPr lvl="1"/>
            <a:r>
              <a:rPr lang="en-GB" sz="2000" dirty="0"/>
              <a:t>Surface Downwelling Shortwave Radiation</a:t>
            </a:r>
            <a:endParaRPr lang="hr-HR" sz="2000" dirty="0"/>
          </a:p>
          <a:p>
            <a:pPr marL="457200" lvl="1" indent="0">
              <a:buNone/>
            </a:pPr>
            <a:r>
              <a:rPr lang="hr-HR" sz="2000" dirty="0"/>
              <a:t>    Slično s Global Horizontal Irradiance (GHI)</a:t>
            </a:r>
            <a:endParaRPr lang="en-GB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CFBE0E0-00D9-62B7-6E4B-F6611126C3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5410" y="1719533"/>
            <a:ext cx="5909385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642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7AE8F-A6BE-771F-2E95-C5C7D5A89E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6FF46D9-3E6A-3D71-B988-D1CD30C52C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00AD41E-82BA-8C05-B04C-64BD8D8B72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64DE4AB-F980-D6EC-2B8C-C00E25E411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905449B-7AD8-D7CA-416C-7A29CB46CF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8D784E6-496A-36C7-0E07-9D37C2C2B9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9CFCF2-9046-AB43-4F5F-402B2532EE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1" y="294538"/>
            <a:ext cx="11637168" cy="1033669"/>
          </a:xfrm>
        </p:spPr>
        <p:txBody>
          <a:bodyPr>
            <a:normAutofit/>
          </a:bodyPr>
          <a:lstStyle/>
          <a:p>
            <a:r>
              <a:rPr lang="hr-HR" sz="4000" b="1" dirty="0">
                <a:solidFill>
                  <a:srgbClr val="FFFFFF"/>
                </a:solidFill>
              </a:rPr>
              <a:t>Vjetroelektrane</a:t>
            </a:r>
            <a:endParaRPr lang="en-GB" sz="4000" b="1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DC82B-CE9B-705B-C412-EE903B86C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5237" y="1764507"/>
            <a:ext cx="4377681" cy="4678183"/>
          </a:xfrm>
        </p:spPr>
        <p:txBody>
          <a:bodyPr anchor="t" anchorCtr="0">
            <a:normAutofit/>
          </a:bodyPr>
          <a:lstStyle/>
          <a:p>
            <a:r>
              <a:rPr lang="hr-HR" sz="2000" b="1" dirty="0"/>
              <a:t>Isplativost</a:t>
            </a:r>
          </a:p>
          <a:p>
            <a:pPr lvl="1"/>
            <a:r>
              <a:rPr lang="hr-HR" sz="1600" dirty="0"/>
              <a:t>Srednja brzina vjetra od 5.5 – 6 m/s</a:t>
            </a:r>
          </a:p>
          <a:p>
            <a:r>
              <a:rPr lang="hr-HR" sz="2000" b="1" dirty="0"/>
              <a:t>Raspon brzine vjetra</a:t>
            </a:r>
          </a:p>
          <a:p>
            <a:pPr lvl="1"/>
            <a:r>
              <a:rPr lang="hr-HR" sz="1600" dirty="0"/>
              <a:t>Min brzina vjetra 3 – 4 m/s</a:t>
            </a:r>
          </a:p>
          <a:p>
            <a:pPr lvl="1"/>
            <a:r>
              <a:rPr lang="hr-HR" sz="1600" dirty="0"/>
              <a:t>Optimalan brzina vjetra 13-15 m/s</a:t>
            </a:r>
          </a:p>
          <a:p>
            <a:pPr lvl="1"/>
            <a:r>
              <a:rPr lang="hr-HR" sz="1600" dirty="0"/>
              <a:t>Kritična (gašenje turbina) &gt; 25 m/s</a:t>
            </a:r>
          </a:p>
          <a:p>
            <a:r>
              <a:rPr lang="hr-HR" sz="2000" b="1" dirty="0"/>
              <a:t>Buduće simulacije brzine vjetra i isplativost pojedinih područja</a:t>
            </a:r>
            <a:endParaRPr lang="en-GB" sz="2000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628598-8B4C-9C57-F237-4DBC2CED61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0"/>
          <a:stretch>
            <a:fillRect/>
          </a:stretch>
        </p:blipFill>
        <p:spPr>
          <a:xfrm>
            <a:off x="132271" y="1736785"/>
            <a:ext cx="6958642" cy="468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8F9E867-B406-DB43-1C13-C2E8333BDB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809" y="4550731"/>
            <a:ext cx="3838104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82094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CC06F6-7140-A880-BCB4-854CB3611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38BA234-B1FE-795F-4B37-E4CACD37F9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9EA0AE-DDC3-0242-A1E9-82575B09A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32E2663-BACE-B2CD-344E-C82148EDA5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C48D611-B14B-3E18-CB82-90543F82E5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1FE9FB-4201-0EDC-CB5D-0C7AF8D01C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37BA6B-646A-42CE-8E79-43D5D29D5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1" y="294538"/>
            <a:ext cx="11637168" cy="1033669"/>
          </a:xfrm>
        </p:spPr>
        <p:txBody>
          <a:bodyPr>
            <a:normAutofit/>
          </a:bodyPr>
          <a:lstStyle/>
          <a:p>
            <a:r>
              <a:rPr lang="hr-HR" sz="4000" b="1" dirty="0">
                <a:solidFill>
                  <a:srgbClr val="FFFFFF"/>
                </a:solidFill>
              </a:rPr>
              <a:t>Hidroelektrane</a:t>
            </a:r>
            <a:endParaRPr lang="en-GB" sz="4000" b="1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4AB90C-160C-5DA7-54B2-BED00265D3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44575" y="1885278"/>
            <a:ext cx="5378344" cy="4678183"/>
          </a:xfrm>
        </p:spPr>
        <p:txBody>
          <a:bodyPr anchor="t" anchorCtr="0">
            <a:normAutofit/>
          </a:bodyPr>
          <a:lstStyle/>
          <a:p>
            <a:r>
              <a:rPr lang="hr-HR" sz="2200" dirty="0"/>
              <a:t>Povećanje u odlijevu vode od 10% </a:t>
            </a:r>
            <a:r>
              <a:rPr lang="hr-HR" sz="2200" dirty="0">
                <a:sym typeface="Wingdings" panose="05000000000000000000" pitchFamily="2" charset="2"/>
              </a:rPr>
              <a:t> 10% povećanje u proizvodnji el</a:t>
            </a:r>
            <a:r>
              <a:rPr lang="en-GB" sz="2200" dirty="0">
                <a:sym typeface="Wingdings" panose="05000000000000000000" pitchFamily="2" charset="2"/>
              </a:rPr>
              <a:t>. </a:t>
            </a:r>
            <a:r>
              <a:rPr lang="hr-HR" sz="2200" dirty="0">
                <a:sym typeface="Wingdings" panose="05000000000000000000" pitchFamily="2" charset="2"/>
              </a:rPr>
              <a:t>en</a:t>
            </a:r>
            <a:r>
              <a:rPr lang="en-GB" sz="2200" dirty="0">
                <a:sym typeface="Wingdings" panose="05000000000000000000" pitchFamily="2" charset="2"/>
              </a:rPr>
              <a:t>e</a:t>
            </a:r>
            <a:r>
              <a:rPr lang="hr-HR" sz="2200" dirty="0">
                <a:sym typeface="Wingdings" panose="05000000000000000000" pitchFamily="2" charset="2"/>
              </a:rPr>
              <a:t>rgije</a:t>
            </a:r>
          </a:p>
          <a:p>
            <a:endParaRPr lang="hr-HR" sz="2200" dirty="0">
              <a:sym typeface="Wingdings" panose="05000000000000000000" pitchFamily="2" charset="2"/>
            </a:endParaRPr>
          </a:p>
          <a:p>
            <a:r>
              <a:rPr lang="hr-HR" sz="2000" b="1" dirty="0"/>
              <a:t>RCPx.x scenariji</a:t>
            </a:r>
          </a:p>
          <a:p>
            <a:pPr lvl="1"/>
            <a:r>
              <a:rPr lang="hr-HR" sz="1800" dirty="0"/>
              <a:t>Povećanje/smanjanje oborina na određenim područjima</a:t>
            </a:r>
          </a:p>
          <a:p>
            <a:endParaRPr lang="en-GB" sz="2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A53B50-5E8E-0201-811E-B2CDC37F9A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22" y="1701025"/>
            <a:ext cx="543375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8123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ew_stye_bg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822</TotalTime>
  <Words>254</Words>
  <Application>Microsoft Office PowerPoint</Application>
  <PresentationFormat>Widescreen</PresentationFormat>
  <Paragraphs>41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Wingdings</vt:lpstr>
      <vt:lpstr>Office Theme</vt:lpstr>
      <vt:lpstr>AdriaClimRisk – Aktivnost 11 Analiza potencijala održivih izvora energije u budućoj klimi</vt:lpstr>
      <vt:lpstr>Solarne elektrane</vt:lpstr>
      <vt:lpstr>Solarna energija - podatci</vt:lpstr>
      <vt:lpstr>Vjetroelektrane</vt:lpstr>
      <vt:lpstr>Hidroelektrane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Ana Radovan</dc:creator>
  <cp:lastModifiedBy>Ana Radovan</cp:lastModifiedBy>
  <cp:revision>63</cp:revision>
  <dcterms:created xsi:type="dcterms:W3CDTF">2026-02-03T09:17:48Z</dcterms:created>
  <dcterms:modified xsi:type="dcterms:W3CDTF">2026-02-05T07:32:24Z</dcterms:modified>
</cp:coreProperties>
</file>