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2" r:id="rId1"/>
  </p:sldMasterIdLst>
  <p:notesMasterIdLst>
    <p:notesMasterId r:id="rId8"/>
  </p:notesMasterIdLst>
  <p:handoutMasterIdLst>
    <p:handoutMasterId r:id="rId9"/>
  </p:handoutMasterIdLst>
  <p:sldIdLst>
    <p:sldId id="296" r:id="rId2"/>
    <p:sldId id="301" r:id="rId3"/>
    <p:sldId id="300" r:id="rId4"/>
    <p:sldId id="302" r:id="rId5"/>
    <p:sldId id="299" r:id="rId6"/>
    <p:sldId id="303" r:id="rId7"/>
  </p:sldIdLst>
  <p:sldSz cx="12192000" cy="6858000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990000"/>
    <a:srgbClr val="00FF99"/>
    <a:srgbClr val="FF66FF"/>
    <a:srgbClr val="FF99FF"/>
    <a:srgbClr val="FFFF99"/>
    <a:srgbClr val="FFFFCC"/>
    <a:srgbClr val="FFDC6D"/>
    <a:srgbClr val="C5F8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3" autoAdjust="0"/>
    <p:restoredTop sz="94660"/>
  </p:normalViewPr>
  <p:slideViewPr>
    <p:cSldViewPr>
      <p:cViewPr varScale="1">
        <p:scale>
          <a:sx n="118" d="100"/>
          <a:sy n="118" d="100"/>
        </p:scale>
        <p:origin x="114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480E058-C893-4AF9-90C7-B417FD5FE186}" type="slidenum">
              <a:rPr lang="en-GB" altLang="sr-Latn-RS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4722291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20725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98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sr-Latn-RS" noProof="0"/>
              <a:t>Kliknite da biste uredili stilove teksta matrice</a:t>
            </a:r>
          </a:p>
          <a:p>
            <a:pPr lvl="1"/>
            <a:r>
              <a:rPr lang="en-GB" altLang="sr-Latn-RS" noProof="0"/>
              <a:t>Druga razina</a:t>
            </a:r>
          </a:p>
          <a:p>
            <a:pPr lvl="2"/>
            <a:r>
              <a:rPr lang="en-GB" altLang="sr-Latn-RS" noProof="0"/>
              <a:t>Treća razina</a:t>
            </a:r>
          </a:p>
          <a:p>
            <a:pPr lvl="3"/>
            <a:r>
              <a:rPr lang="en-GB" altLang="sr-Latn-RS" noProof="0"/>
              <a:t>Četvrta razina</a:t>
            </a:r>
          </a:p>
          <a:p>
            <a:pPr lvl="4"/>
            <a:r>
              <a:rPr lang="en-GB" altLang="sr-Latn-RS" noProof="0"/>
              <a:t>Peta razina</a:t>
            </a:r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98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D9EC2F8-8540-44BE-907F-63F62CA0707A}" type="slidenum">
              <a:rPr lang="en-GB" altLang="sr-Latn-RS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41335777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1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805641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2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4927805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3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2082201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4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191768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5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6316770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6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2457885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0DF921-0A43-4B2E-92F6-EF572F2EB78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389473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860111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5317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2911983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5378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4011933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0BBFE6-9337-4332-A047-75760AF018AB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5931176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3B2A0E-D45B-4250-9AD2-80EFE2847200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825981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8E74C7-2D07-433A-961C-46FE2D491C99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998495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0D927E-4487-4658-BCEA-C981ED77E78D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8675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C0C3E9-02AF-4AC0-A07C-200C62E7C924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797317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24150D-38DF-4F06-8136-0C5CF35ADBEB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971595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657AB4-4716-4FAE-A068-2C9CFA521F0A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090222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30D8DE-CE0C-4854-9145-D573CDC58DB7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988502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A9F721-E14C-463E-8BA7-94B045056199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455649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7061D4-D100-4096-A8EB-11D87EC3821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820404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028575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  <p:sldLayoutId id="2147484185" r:id="rId13"/>
    <p:sldLayoutId id="2147484186" r:id="rId14"/>
    <p:sldLayoutId id="2147484187" r:id="rId15"/>
    <p:sldLayoutId id="21474841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ubtitle 2">
            <a:extLst>
              <a:ext uri="{FF2B5EF4-FFF2-40B4-BE49-F238E27FC236}">
                <a16:creationId xmlns:a16="http://schemas.microsoft.com/office/drawing/2014/main" id="{3F12E762-519A-462E-9EA4-029172CE5409}"/>
              </a:ext>
            </a:extLst>
          </p:cNvPr>
          <p:cNvSpPr txBox="1"/>
          <p:nvPr/>
        </p:nvSpPr>
        <p:spPr bwMode="auto">
          <a:xfrm>
            <a:off x="1343472" y="2420888"/>
            <a:ext cx="7416824" cy="2719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2400"/>
              </a:spcAft>
              <a:defRPr/>
            </a:pPr>
            <a:r>
              <a:rPr lang="hr-HR" sz="3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Opći podaci o projektu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2400"/>
              </a:spcAft>
              <a:defRPr/>
            </a:pPr>
            <a:r>
              <a:rPr lang="hr-HR" sz="2200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Početni sastanak na projektu, 5. veljače 2026. 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Ivica </a:t>
            </a:r>
            <a:r>
              <a:rPr lang="hr-HR" sz="2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Vilibić</a:t>
            </a: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hr-HR" sz="2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ivilibic@irb.hr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Institut za jadranske kulture i melioraciju krša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Institut Ruđer Bošković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sp>
        <p:nvSpPr>
          <p:cNvPr id="7" name="Rectangle 25">
            <a:extLst>
              <a:ext uri="{FF2B5EF4-FFF2-40B4-BE49-F238E27FC236}">
                <a16:creationId xmlns:a16="http://schemas.microsoft.com/office/drawing/2014/main" id="{8BDEBE7D-867A-414F-8050-7C5D39A166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7448" y="650523"/>
            <a:ext cx="7560840" cy="1194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0"/>
              </a:spcAft>
              <a:defRPr/>
            </a:pP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Klimatski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hazardi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rizici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u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obalnom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području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Jadrana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njihov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utjecaj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na</a:t>
            </a: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zelenu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tranziciju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plavi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rast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(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AdriaClimRisk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70F9B1-D33C-4E04-9056-F80C308294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010" y="980728"/>
            <a:ext cx="10706542" cy="4441216"/>
          </a:xfr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hr-HR" sz="2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Naslov projekta</a:t>
            </a:r>
            <a:r>
              <a:rPr lang="en-GB" sz="2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GB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Klimatski</a:t>
            </a:r>
            <a:r>
              <a:rPr lang="en-US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hazardi</a:t>
            </a:r>
            <a:r>
              <a:rPr lang="en-US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rizici</a:t>
            </a:r>
            <a:r>
              <a:rPr lang="en-US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 </a:t>
            </a:r>
            <a:r>
              <a:rPr lang="en-US" sz="2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obalnom</a:t>
            </a:r>
            <a:r>
              <a:rPr lang="en-US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području</a:t>
            </a:r>
            <a:r>
              <a:rPr lang="en-US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Jadrana</a:t>
            </a:r>
            <a:r>
              <a:rPr lang="en-US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njihov</a:t>
            </a:r>
            <a:r>
              <a:rPr lang="en-US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utjecaj</a:t>
            </a:r>
            <a:r>
              <a:rPr lang="en-US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hr-HR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zelenu</a:t>
            </a:r>
            <a:r>
              <a:rPr lang="en-US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tranziciju</a:t>
            </a:r>
            <a:r>
              <a:rPr lang="en-US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plavi</a:t>
            </a:r>
            <a:r>
              <a:rPr lang="en-US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rast</a:t>
            </a:r>
            <a:r>
              <a:rPr lang="en-US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hr-HR" sz="2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AdriaClimRisk</a:t>
            </a:r>
            <a:r>
              <a:rPr lang="en-US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hr-HR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PK.3.4.17.0001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hr-HR" sz="2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Vodeća institucija: </a:t>
            </a:r>
            <a:r>
              <a:rPr lang="hr-HR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Institut za jadranske kulture i melioraciju krša (IJK)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hr-HR" sz="2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Partnerske institucije: </a:t>
            </a:r>
            <a:r>
              <a:rPr lang="hr-HR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Institut Ruđer Bošković (IRB), Splitsko-dalmatinska županija (SDŽ)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hr-HR" sz="2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Glavni istraživač</a:t>
            </a:r>
            <a:r>
              <a:rPr lang="en-GB" sz="2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GB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r-HR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Ivica </a:t>
            </a:r>
            <a:r>
              <a:rPr lang="hr-HR" sz="22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Vilibić</a:t>
            </a:r>
            <a:r>
              <a:rPr lang="hr-HR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(IJK, IRB)</a:t>
            </a:r>
            <a:endParaRPr lang="en-GB" sz="2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2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hr-HR" sz="22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inanciranje</a:t>
            </a:r>
            <a:r>
              <a:rPr lang="en-GB" sz="2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hr-HR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Europski fond za regionalni razvoj (ERFD) (85 %)</a:t>
            </a:r>
            <a:endParaRPr lang="en-GB" sz="2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hr-HR" sz="2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Ukupni proračun</a:t>
            </a:r>
            <a:r>
              <a:rPr lang="en-GB" sz="2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 </a:t>
            </a:r>
            <a:r>
              <a:rPr lang="hr-HR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578.976,98 eura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hr-HR" sz="2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Prihvatljivi troškovi: </a:t>
            </a:r>
            <a:r>
              <a:rPr lang="hr-HR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492.130,42 euro (IJK – 373.391,36, IRB – 84.743,49 eura, SDŽ – 33.995,67 euro)</a:t>
            </a:r>
            <a:endParaRPr lang="en-GB" sz="2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hr-HR" sz="2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Trajanje projekta</a:t>
            </a:r>
            <a:r>
              <a:rPr lang="en-GB" sz="2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hr-HR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siječanj 2026. – 30. lipanj 2029.</a:t>
            </a:r>
            <a:endParaRPr lang="en-GB" sz="22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hr-HR" sz="2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Kontrolno tijelo</a:t>
            </a:r>
            <a:r>
              <a:rPr lang="en-GB" sz="2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GB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r-HR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Središnja agencija za financiranje i ugovaranje (SAFU)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hr-HR" sz="2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Izvješćivanje i financiranje: </a:t>
            </a:r>
            <a:r>
              <a:rPr lang="hr-HR" sz="2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Svaka 3 mjeseca, temeljem obavljenih aktivnosti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9385A3E-3499-4A84-848C-76E33BC2B1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08368" y="44507"/>
            <a:ext cx="2736305" cy="435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r" eaLnBrk="1" hangingPunct="1">
              <a:lnSpc>
                <a:spcPct val="85000"/>
              </a:lnSpc>
              <a:spcAft>
                <a:spcPts val="1200"/>
              </a:spcAft>
              <a:defRPr/>
            </a:pPr>
            <a:r>
              <a:rPr lang="hr-HR" altLang="sr-Latn-RS" sz="2600" dirty="0" err="1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AdriaClimRisk</a:t>
            </a:r>
            <a:r>
              <a:rPr lang="hr-HR" altLang="sr-Latn-RS" sz="2600" dirty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hr-HR" altLang="sr-Latn-RS" sz="2600" dirty="0" err="1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facts</a:t>
            </a:r>
            <a:endParaRPr lang="hr-HR" altLang="sr-Latn-RS" sz="2600" dirty="0">
              <a:solidFill>
                <a:srgbClr val="FFFF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669FE321-FC98-431E-9973-1A24212F837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FC898E93-BCB2-47B2-AB60-CE72B2CE44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813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>
            <a:extLst>
              <a:ext uri="{FF2B5EF4-FFF2-40B4-BE49-F238E27FC236}">
                <a16:creationId xmlns:a16="http://schemas.microsoft.com/office/drawing/2014/main" id="{EE37DD31-A4DD-48A3-8C20-1D90F6E6A0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552" y="836712"/>
            <a:ext cx="5078921" cy="461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1200"/>
              </a:spcAft>
              <a:defRPr/>
            </a:pP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Cilj </a:t>
            </a:r>
            <a:r>
              <a:rPr lang="hr-HR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AdriaClimRisk</a:t>
            </a: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projekta</a:t>
            </a:r>
          </a:p>
        </p:txBody>
      </p:sp>
      <p:sp>
        <p:nvSpPr>
          <p:cNvPr id="2" name="Pravokutnik 1">
            <a:extLst>
              <a:ext uri="{FF2B5EF4-FFF2-40B4-BE49-F238E27FC236}">
                <a16:creationId xmlns:a16="http://schemas.microsoft.com/office/drawing/2014/main" id="{C1300E47-53D9-445D-87CF-2A03F60E0EEC}"/>
              </a:ext>
            </a:extLst>
          </p:cNvPr>
          <p:cNvSpPr/>
          <p:nvPr/>
        </p:nvSpPr>
        <p:spPr>
          <a:xfrm>
            <a:off x="983432" y="1865144"/>
            <a:ext cx="7704856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1200"/>
              </a:spcAft>
            </a:pPr>
            <a:r>
              <a:rPr lang="hr-HR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Cilj </a:t>
            </a:r>
            <a:r>
              <a:rPr lang="hr-HR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AdriaClimRisk</a:t>
            </a:r>
            <a:r>
              <a:rPr lang="hr-HR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projekta jest </a:t>
            </a:r>
            <a:r>
              <a:rPr lang="hr-HR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definirati i kvantificirati klimatske hazarde i rizike na kopnu, u moru i u obalnom pojasu Jadrana</a:t>
            </a:r>
            <a:r>
              <a:rPr lang="hr-HR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te </a:t>
            </a:r>
            <a:r>
              <a:rPr lang="hr-HR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predložiti mjere prilagodbe </a:t>
            </a:r>
            <a:r>
              <a:rPr lang="hr-HR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prema strateškim i operativnim dokumentima obalnih županija.</a:t>
            </a:r>
          </a:p>
          <a:p>
            <a:pPr algn="ctr">
              <a:lnSpc>
                <a:spcPct val="90000"/>
              </a:lnSpc>
              <a:spcAft>
                <a:spcPts val="1200"/>
              </a:spcAft>
            </a:pPr>
            <a:r>
              <a:rPr lang="hr-HR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 tome bi se analizirale najnovije klimatske projekcije visoke razlučivosti atmosfere i mora za područje Jadrana, provodili ciljani eksperimenti u svrhu ispitivanja otpornosti pojedinih segmenata kopnenih ekosustava i kultura, te ranjivosti obalnog pojasa i mora.</a:t>
            </a:r>
          </a:p>
          <a:p>
            <a:pPr algn="ctr">
              <a:lnSpc>
                <a:spcPct val="90000"/>
              </a:lnSpc>
              <a:spcAft>
                <a:spcPts val="1200"/>
              </a:spcAft>
            </a:pPr>
            <a:r>
              <a:rPr lang="hr-HR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Projekt bi uključio i ojačavanje istraživačkih kapaciteta u području klimatskih znanosti, edukaciju studenata i mladih znanstvenika, te diseminaciju prema dionicima, uključivo iz obalnih i priobalnih gradovi i općina, te prema javnosti.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BED30D82-D8D0-46ED-B2B5-84481F850E7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54B6BA73-009B-46FC-97D0-4A0A6F8E31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782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>
            <a:extLst>
              <a:ext uri="{FF2B5EF4-FFF2-40B4-BE49-F238E27FC236}">
                <a16:creationId xmlns:a16="http://schemas.microsoft.com/office/drawing/2014/main" id="{EE37DD31-A4DD-48A3-8C20-1D90F6E6A0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552" y="489057"/>
            <a:ext cx="5078921" cy="461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1200"/>
              </a:spcAft>
              <a:defRPr/>
            </a:pP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Struktura projekta</a:t>
            </a:r>
          </a:p>
        </p:txBody>
      </p:sp>
      <p:sp>
        <p:nvSpPr>
          <p:cNvPr id="2" name="Pravokutnik 1">
            <a:extLst>
              <a:ext uri="{FF2B5EF4-FFF2-40B4-BE49-F238E27FC236}">
                <a16:creationId xmlns:a16="http://schemas.microsoft.com/office/drawing/2014/main" id="{C1300E47-53D9-445D-87CF-2A03F60E0EEC}"/>
              </a:ext>
            </a:extLst>
          </p:cNvPr>
          <p:cNvSpPr/>
          <p:nvPr/>
        </p:nvSpPr>
        <p:spPr>
          <a:xfrm>
            <a:off x="767408" y="1296018"/>
            <a:ext cx="8784976" cy="4581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hr-HR" sz="16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Aktivnost 1: Pripremne aktivnosti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hr-HR" sz="16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Aktivnost 2: Analiza klimatskih simulacija i projekcija atmosfere u području Jadrana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hr-HR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Aktivnost 3: Analiza klimatskih simulacija i projekcija oceanografskih svojstava Jadrana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hr-HR" sz="16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Aktivnost 4: Ublažavanje toplinskog stresa u uzgoju rajčice (</a:t>
            </a:r>
            <a:r>
              <a:rPr lang="hr-HR" sz="1600" dirty="0" err="1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Solanum</a:t>
            </a:r>
            <a:r>
              <a:rPr lang="hr-HR" sz="16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r-HR" sz="1600" dirty="0" err="1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lycopersicum</a:t>
            </a:r>
            <a:r>
              <a:rPr lang="hr-HR" sz="16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primjenom tehnike cijepljenja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hr-HR" sz="16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Aktivnost 5: Analiza učinaka klimatskih promjena na tradicionalne sorte vinove loze u kolekcijskom vinogradu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hr-HR" sz="16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Aktivnost 6: </a:t>
            </a:r>
            <a:r>
              <a:rPr lang="hr-HR" sz="1600" dirty="0" err="1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Melatonin</a:t>
            </a:r>
            <a:r>
              <a:rPr lang="hr-HR" sz="16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 ublažavanju učinaka suše kod masline: od fiziologije do ekspresije gena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hr-HR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Aktivnost 7: Procjena utjecaja okolišnih varijabli na fenologiju masline u sadašnjoj i budućoj klimi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hr-HR" sz="16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Aktivnost 8: Povećanje </a:t>
            </a:r>
            <a:r>
              <a:rPr lang="hr-HR" sz="1600" dirty="0" err="1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adaptibilnosti</a:t>
            </a:r>
            <a:r>
              <a:rPr lang="hr-HR" sz="16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sadnica za pošumljavanje jadranskog obalnog područja u uvjetima klimatskih promjena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hr-HR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Aktivnost 9: Održivost i analiza dugoročnih oceanskih i atmosferskih mjerenja u području Jadrana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hr-HR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Aktivnost 10: Analiza utjecaja klimatskih promjena na turizam priobalnog područja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hr-HR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Aktivnost 11: Analiza potencijala održivih izvora energije u budućoj klimi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hr-HR" sz="16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Aktivnost 12: Diseminacija rezultata projekta prema dionicima, organizacija radionica i strateško planiranje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hr-HR" sz="16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Aktivnost 13: Upravljanje projektom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hr-HR" sz="16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Aktivnost 14: Promidžba i vidljivost</a:t>
            </a:r>
          </a:p>
        </p:txBody>
      </p:sp>
      <p:sp>
        <p:nvSpPr>
          <p:cNvPr id="16" name="Pravokutnik 15">
            <a:extLst>
              <a:ext uri="{FF2B5EF4-FFF2-40B4-BE49-F238E27FC236}">
                <a16:creationId xmlns:a16="http://schemas.microsoft.com/office/drawing/2014/main" id="{D335DA70-D7AB-4A0A-AF58-4FECFB70CEC6}"/>
              </a:ext>
            </a:extLst>
          </p:cNvPr>
          <p:cNvSpPr/>
          <p:nvPr/>
        </p:nvSpPr>
        <p:spPr>
          <a:xfrm>
            <a:off x="8430162" y="507949"/>
            <a:ext cx="3396571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none">
            <a:spAutoFit/>
          </a:bodyPr>
          <a:lstStyle/>
          <a:p>
            <a:r>
              <a:rPr lang="hr-HR" sz="18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WP1 – plavi rast</a:t>
            </a:r>
          </a:p>
          <a:p>
            <a:r>
              <a:rPr lang="hr-HR" sz="18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WP2 – zelena tranzicija</a:t>
            </a:r>
          </a:p>
          <a:p>
            <a:r>
              <a:rPr lang="hr-HR" sz="18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WP3 – komunikacija i diseminacija</a:t>
            </a:r>
          </a:p>
          <a:p>
            <a:r>
              <a:rPr lang="hr-HR" sz="1800" dirty="0">
                <a:solidFill>
                  <a:srgbClr val="66006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WP4 - upravljanje</a:t>
            </a:r>
            <a:endParaRPr lang="en-US" sz="1800" dirty="0">
              <a:solidFill>
                <a:srgbClr val="660066"/>
              </a:solidFill>
            </a:endParaRPr>
          </a:p>
        </p:txBody>
      </p:sp>
      <p:pic>
        <p:nvPicPr>
          <p:cNvPr id="17" name="Slika 16">
            <a:extLst>
              <a:ext uri="{FF2B5EF4-FFF2-40B4-BE49-F238E27FC236}">
                <a16:creationId xmlns:a16="http://schemas.microsoft.com/office/drawing/2014/main" id="{7A9005B8-E7BE-442F-AF51-420B6D89B81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Slika 17">
            <a:extLst>
              <a:ext uri="{FF2B5EF4-FFF2-40B4-BE49-F238E27FC236}">
                <a16:creationId xmlns:a16="http://schemas.microsoft.com/office/drawing/2014/main" id="{C7E9BE97-165A-43F8-AD86-D184249828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587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k 3">
            <a:extLst>
              <a:ext uri="{FF2B5EF4-FFF2-40B4-BE49-F238E27FC236}">
                <a16:creationId xmlns:a16="http://schemas.microsoft.com/office/drawing/2014/main" id="{5CB17982-A3B3-4C4C-8B19-9533FB46753D}"/>
              </a:ext>
            </a:extLst>
          </p:cNvPr>
          <p:cNvSpPr/>
          <p:nvPr/>
        </p:nvSpPr>
        <p:spPr>
          <a:xfrm>
            <a:off x="407368" y="899245"/>
            <a:ext cx="10780996" cy="5194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4500" indent="-444500">
              <a:lnSpc>
                <a:spcPct val="85000"/>
              </a:lnSpc>
              <a:spcAft>
                <a:spcPts val="300"/>
              </a:spcAft>
            </a:pPr>
            <a:r>
              <a:rPr lang="hr-HR" sz="1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KP1. Broj znanstvenih publikacija objavljenih u Q1/Q2 časopisima sukladno </a:t>
            </a:r>
            <a:r>
              <a:rPr lang="hr-HR" sz="17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WoSCC</a:t>
            </a:r>
            <a:r>
              <a:rPr lang="hr-HR" sz="1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klasifikaciji</a:t>
            </a:r>
          </a:p>
          <a:p>
            <a:pPr marL="444500" indent="-444500">
              <a:lnSpc>
                <a:spcPct val="85000"/>
              </a:lnSpc>
              <a:spcAft>
                <a:spcPts val="300"/>
              </a:spcAft>
            </a:pPr>
            <a:r>
              <a:rPr lang="hr-HR" sz="1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hr-HR" sz="1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Cilj: najmanje 10 znanstvenih radova</a:t>
            </a:r>
          </a:p>
          <a:p>
            <a:pPr marL="444500" indent="-444500">
              <a:lnSpc>
                <a:spcPct val="85000"/>
              </a:lnSpc>
              <a:spcAft>
                <a:spcPts val="300"/>
              </a:spcAft>
            </a:pPr>
            <a:r>
              <a:rPr lang="hr-HR" sz="1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KP2. Broj prezentacija istraživačkih rezultata na međunarodnim i nacionalnim znanstvenim konferencijama</a:t>
            </a:r>
          </a:p>
          <a:p>
            <a:pPr marL="444500" indent="-444500">
              <a:lnSpc>
                <a:spcPct val="85000"/>
              </a:lnSpc>
              <a:spcAft>
                <a:spcPts val="300"/>
              </a:spcAft>
            </a:pPr>
            <a:r>
              <a:rPr lang="hr-HR" sz="1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hr-HR" sz="1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Cilj: najmanje 20 prezentacija.</a:t>
            </a:r>
          </a:p>
          <a:p>
            <a:pPr marL="444500" indent="-444500">
              <a:lnSpc>
                <a:spcPct val="85000"/>
              </a:lnSpc>
              <a:spcAft>
                <a:spcPts val="300"/>
              </a:spcAft>
            </a:pPr>
            <a:r>
              <a:rPr lang="hr-HR" sz="1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KP3. Broj provedenih eksperimenata prilagodne mediteranskih kultura na klimatske promjene</a:t>
            </a:r>
          </a:p>
          <a:p>
            <a:pPr marL="444500" indent="-444500">
              <a:lnSpc>
                <a:spcPct val="85000"/>
              </a:lnSpc>
              <a:spcAft>
                <a:spcPts val="300"/>
              </a:spcAft>
            </a:pPr>
            <a:r>
              <a:rPr lang="hr-HR" sz="1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hr-HR" sz="1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Cilj: najmanje 3 provedena eksperimenta na različitim kulturama.</a:t>
            </a:r>
          </a:p>
          <a:p>
            <a:pPr marL="444500" indent="-444500">
              <a:lnSpc>
                <a:spcPct val="85000"/>
              </a:lnSpc>
              <a:spcAft>
                <a:spcPts val="300"/>
              </a:spcAft>
            </a:pPr>
            <a:r>
              <a:rPr lang="hr-HR" sz="1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KP4. Broj analiziranih znanstvenih baza podataka i modela (npr. klimatske simulacije, turistički indeksi, modeli rasta biljaka)</a:t>
            </a:r>
          </a:p>
          <a:p>
            <a:pPr marL="444500" indent="-444500">
              <a:lnSpc>
                <a:spcPct val="85000"/>
              </a:lnSpc>
              <a:spcAft>
                <a:spcPts val="300"/>
              </a:spcAft>
            </a:pPr>
            <a:r>
              <a:rPr lang="hr-HR" sz="1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hr-HR" sz="1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Cilj: najmanje 8 specijaliziranih baza i modela.</a:t>
            </a:r>
          </a:p>
          <a:p>
            <a:pPr marL="444500" indent="-444500">
              <a:lnSpc>
                <a:spcPct val="85000"/>
              </a:lnSpc>
              <a:spcAft>
                <a:spcPts val="300"/>
              </a:spcAft>
            </a:pPr>
            <a:r>
              <a:rPr lang="hr-HR" sz="17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KP5. Broj izrađenih smjernica i preporuka za sektorske politike i praksu (poljoprivreda, šumarstvo, energetika, turizam, prostorno planiranje)</a:t>
            </a:r>
          </a:p>
          <a:p>
            <a:pPr marL="444500" indent="-444500">
              <a:lnSpc>
                <a:spcPct val="85000"/>
              </a:lnSpc>
              <a:spcAft>
                <a:spcPts val="300"/>
              </a:spcAft>
            </a:pPr>
            <a:r>
              <a:rPr lang="hr-HR" sz="17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hr-HR" sz="17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Cilj: najmanje 8 sektorskih preporuka.</a:t>
            </a:r>
          </a:p>
          <a:p>
            <a:pPr marL="444500" indent="-444500">
              <a:lnSpc>
                <a:spcPct val="85000"/>
              </a:lnSpc>
              <a:spcAft>
                <a:spcPts val="300"/>
              </a:spcAft>
            </a:pPr>
            <a:r>
              <a:rPr lang="hr-HR" sz="17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KP6. Broj provedenih radionica i uključenih dionika kroz participativne aktivnosti</a:t>
            </a:r>
          </a:p>
          <a:p>
            <a:pPr marL="444500" indent="-444500">
              <a:lnSpc>
                <a:spcPct val="85000"/>
              </a:lnSpc>
              <a:spcAft>
                <a:spcPts val="300"/>
              </a:spcAft>
            </a:pPr>
            <a:r>
              <a:rPr lang="hr-HR" sz="17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hr-HR" sz="17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Cilj: najmanje 2 radionice, ≥ 100 dionika uključenih.</a:t>
            </a:r>
          </a:p>
          <a:p>
            <a:pPr marL="444500" indent="-444500">
              <a:lnSpc>
                <a:spcPct val="85000"/>
              </a:lnSpc>
              <a:spcAft>
                <a:spcPts val="300"/>
              </a:spcAft>
            </a:pPr>
            <a:r>
              <a:rPr lang="hr-HR" sz="1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KP7. Broj analiziranih i evaluiranih klimatskih scenarija za Jadransku regiju</a:t>
            </a:r>
          </a:p>
          <a:p>
            <a:pPr marL="444500" indent="-444500">
              <a:lnSpc>
                <a:spcPct val="85000"/>
              </a:lnSpc>
              <a:spcAft>
                <a:spcPts val="300"/>
              </a:spcAft>
            </a:pPr>
            <a:r>
              <a:rPr lang="hr-HR" sz="1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hr-HR" sz="1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Cilj: najmanje 3 emisijskih scenarija kroz više razdoblja (2041.–2070. i 2071.–2100.)</a:t>
            </a:r>
          </a:p>
          <a:p>
            <a:pPr marL="444500" indent="-444500">
              <a:lnSpc>
                <a:spcPct val="85000"/>
              </a:lnSpc>
              <a:spcAft>
                <a:spcPts val="300"/>
              </a:spcAft>
            </a:pPr>
            <a:r>
              <a:rPr lang="hr-HR" sz="1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KP8. Broj inovativnih tehnologija/testiranih tretmana (cijepljenje biljaka, </a:t>
            </a:r>
            <a:r>
              <a:rPr lang="hr-HR" sz="17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melatonin</a:t>
            </a:r>
            <a:r>
              <a:rPr lang="hr-HR" sz="1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hr-HR" sz="17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hidrogel</a:t>
            </a:r>
            <a:r>
              <a:rPr lang="hr-HR" sz="1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podloge, IT alati)</a:t>
            </a:r>
          </a:p>
          <a:p>
            <a:pPr marL="444500" indent="-444500">
              <a:lnSpc>
                <a:spcPct val="85000"/>
              </a:lnSpc>
              <a:spcAft>
                <a:spcPts val="300"/>
              </a:spcAft>
            </a:pPr>
            <a:r>
              <a:rPr lang="hr-HR" sz="1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hr-HR" sz="17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Cilj: najmanje 5 inovacija/testiranih intervencija.</a:t>
            </a:r>
          </a:p>
          <a:p>
            <a:pPr marL="444500" indent="-444500">
              <a:lnSpc>
                <a:spcPct val="85000"/>
              </a:lnSpc>
              <a:spcAft>
                <a:spcPts val="300"/>
              </a:spcAft>
            </a:pPr>
            <a:r>
              <a:rPr lang="hr-HR" sz="17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KP9. Stvaranje i dijeljenje otvorenih istraživačkih podataka (FAIR pristup)</a:t>
            </a:r>
          </a:p>
          <a:p>
            <a:pPr marL="444500" indent="-444500">
              <a:lnSpc>
                <a:spcPct val="85000"/>
              </a:lnSpc>
              <a:spcAft>
                <a:spcPts val="300"/>
              </a:spcAft>
            </a:pPr>
            <a:r>
              <a:rPr lang="hr-HR" sz="17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hr-HR" sz="17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Cilj: najmanje 3 javno dostupna repozitorija podataka.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94D524A-8410-4E68-BB69-2464244F86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1584" y="230903"/>
            <a:ext cx="4718881" cy="461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1200"/>
              </a:spcAft>
              <a:defRPr/>
            </a:pP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Naše obaveze na projektu</a:t>
            </a:r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75C09F3D-2AFF-4FF8-BA44-3FE867E1AE7F}"/>
              </a:ext>
            </a:extLst>
          </p:cNvPr>
          <p:cNvSpPr/>
          <p:nvPr/>
        </p:nvSpPr>
        <p:spPr>
          <a:xfrm>
            <a:off x="9268487" y="3801814"/>
            <a:ext cx="2012089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none">
            <a:spAutoFit/>
          </a:bodyPr>
          <a:lstStyle/>
          <a:p>
            <a:r>
              <a:rPr lang="hr-HR" sz="18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WP1 – znanost</a:t>
            </a:r>
          </a:p>
          <a:p>
            <a:r>
              <a:rPr lang="hr-HR" sz="18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WP2 – politike</a:t>
            </a:r>
          </a:p>
          <a:p>
            <a:r>
              <a:rPr lang="hr-HR" sz="18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WP3 – diseminacija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7E11D7ED-B9E7-4193-BC51-4A36F24A55E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2A6F6DE3-8945-411C-A07A-2548A27C04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234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>
                <a16:creationId xmlns:a16="http://schemas.microsoft.com/office/drawing/2014/main" id="{E94D524A-8410-4E68-BB69-2464244F86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672" y="871662"/>
            <a:ext cx="3312368" cy="56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1200"/>
              </a:spcAft>
              <a:defRPr/>
            </a:pPr>
            <a:r>
              <a:rPr lang="hr-HR" altLang="sr-Latn-RS" sz="36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Pitanja?</a:t>
            </a:r>
          </a:p>
        </p:txBody>
      </p:sp>
      <p:pic>
        <p:nvPicPr>
          <p:cNvPr id="1026" name="Picture 2" descr="Right. Any questions?">
            <a:extLst>
              <a:ext uri="{FF2B5EF4-FFF2-40B4-BE49-F238E27FC236}">
                <a16:creationId xmlns:a16="http://schemas.microsoft.com/office/drawing/2014/main" id="{74470E19-BD18-419F-9E72-48112191D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189" y="1772816"/>
            <a:ext cx="5328592" cy="3552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D238882D-A3DF-4527-808F-37201CD4432C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E51EC2E8-8C94-4133-9729-6D5911BD1F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87925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12807</TotalTime>
  <Words>743</Words>
  <Application>Microsoft Office PowerPoint</Application>
  <PresentationFormat>Široki zaslon</PresentationFormat>
  <Paragraphs>69</Paragraphs>
  <Slides>6</Slides>
  <Notes>6</Notes>
  <HiddenSlides>0</HiddenSlides>
  <MMClips>0</MMClips>
  <ScaleCrop>false</ScaleCrop>
  <HeadingPairs>
    <vt:vector size="6" baseType="variant">
      <vt:variant>
        <vt:lpstr>Korišteni fontovi</vt:lpstr>
      </vt:variant>
      <vt:variant>
        <vt:i4>6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3" baseType="lpstr">
      <vt:lpstr>Arial</vt:lpstr>
      <vt:lpstr>Calibri</vt:lpstr>
      <vt:lpstr>Times New Roman</vt:lpstr>
      <vt:lpstr>Trebuchet MS</vt:lpstr>
      <vt:lpstr>Wingdings</vt:lpstr>
      <vt:lpstr>Wingdings 3</vt:lpstr>
      <vt:lpstr>Facet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>IOR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pc-vilibic</dc:creator>
  <cp:lastModifiedBy>Ivica Vilibic</cp:lastModifiedBy>
  <cp:revision>1590</cp:revision>
  <cp:lastPrinted>2020-03-19T12:45:17Z</cp:lastPrinted>
  <dcterms:created xsi:type="dcterms:W3CDTF">2007-03-02T12:15:30Z</dcterms:created>
  <dcterms:modified xsi:type="dcterms:W3CDTF">2026-01-26T12:43:15Z</dcterms:modified>
</cp:coreProperties>
</file>